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  <p:sldId id="259" r:id="rId4"/>
    <p:sldId id="256" r:id="rId5"/>
    <p:sldId id="268" r:id="rId6"/>
    <p:sldId id="269" r:id="rId7"/>
    <p:sldId id="270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208"/>
        <p:guide pos="38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h-TH" smtClean="0"/>
              <a:t>คลิกเพื่อแก้ไขสไตล์ต้นแบบชื่อเรื่อง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th-TH"/>
          </a:p>
        </p:txBody>
      </p:sp>
      <p:sp>
        <p:nvSpPr>
          <p:cNvPr id="4" name="พื้นที่ที่สำรองไว้ 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5E41-0D2B-47A7-B8DD-BB84F03009F5}" type="datetimeFigureOut">
              <a:rPr lang="th-TH" smtClean="0"/>
            </a:fld>
            <a:endParaRPr lang="th-TH"/>
          </a:p>
        </p:txBody>
      </p:sp>
      <p:sp>
        <p:nvSpPr>
          <p:cNvPr id="5" name="พื้นที่ที่สำรองไว้ 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พื้นที่ที่สำรองไว้ 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8F7D-80CF-4291-9D05-0D83605AC991}" type="slidenum">
              <a:rPr lang="th-TH" smtClean="0"/>
            </a:fld>
            <a:endParaRPr lang="th-TH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คลิกเพื่อแก้ไขสไตล์ต้นแบบชื่อเรื่อง</a:t>
            </a:r>
            <a:endParaRPr lang="th-TH"/>
          </a:p>
        </p:txBody>
      </p:sp>
      <p:sp>
        <p:nvSpPr>
          <p:cNvPr id="3" name="พื้นที่ที่สำรองไว้ ข้อความแนวตั้ง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คลิกเพื่อแก้ไขสไตล์ข้อความต้นแบบ</a:t>
            </a:r>
            <a:endParaRPr lang="th-TH" smtClean="0"/>
          </a:p>
          <a:p>
            <a:pPr lvl="1"/>
            <a:r>
              <a:rPr lang="th-TH" smtClean="0"/>
              <a:t>ระดับที่สอง</a:t>
            </a:r>
            <a:endParaRPr lang="th-TH" smtClean="0"/>
          </a:p>
          <a:p>
            <a:pPr lvl="2"/>
            <a:r>
              <a:rPr lang="th-TH" smtClean="0"/>
              <a:t>ระดับที่สาม</a:t>
            </a:r>
            <a:endParaRPr lang="th-TH" smtClean="0"/>
          </a:p>
          <a:p>
            <a:pPr lvl="3"/>
            <a:r>
              <a:rPr lang="th-TH" smtClean="0"/>
              <a:t>ระดับที่สี่</a:t>
            </a:r>
            <a:endParaRPr lang="th-TH" smtClean="0"/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พื้นที่ที่สำรองไว้ 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5E41-0D2B-47A7-B8DD-BB84F03009F5}" type="datetimeFigureOut">
              <a:rPr lang="th-TH" smtClean="0"/>
            </a:fld>
            <a:endParaRPr lang="th-TH"/>
          </a:p>
        </p:txBody>
      </p:sp>
      <p:sp>
        <p:nvSpPr>
          <p:cNvPr id="5" name="พื้นที่ที่สำรองไว้ 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พื้นที่ที่สำรองไว้ 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8F7D-80CF-4291-9D05-0D83605AC991}" type="slidenum">
              <a:rPr lang="th-TH" smtClean="0"/>
            </a:fld>
            <a:endParaRPr lang="th-TH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ชื่อเรื่องแนวตั้งและข้อควา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 hasCustomPrompt="1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คลิกเพื่อแก้ไขสไตล์ต้นแบบชื่อเรื่อง</a:t>
            </a:r>
            <a:endParaRPr lang="th-TH"/>
          </a:p>
        </p:txBody>
      </p:sp>
      <p:sp>
        <p:nvSpPr>
          <p:cNvPr id="3" name="พื้นที่ที่สำรองไว้ ข้อความแนวตั้ง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คลิกเพื่อแก้ไขสไตล์ข้อความต้นแบบ</a:t>
            </a:r>
            <a:endParaRPr lang="th-TH" smtClean="0"/>
          </a:p>
          <a:p>
            <a:pPr lvl="1"/>
            <a:r>
              <a:rPr lang="th-TH" smtClean="0"/>
              <a:t>ระดับที่สอง</a:t>
            </a:r>
            <a:endParaRPr lang="th-TH" smtClean="0"/>
          </a:p>
          <a:p>
            <a:pPr lvl="2"/>
            <a:r>
              <a:rPr lang="th-TH" smtClean="0"/>
              <a:t>ระดับที่สาม</a:t>
            </a:r>
            <a:endParaRPr lang="th-TH" smtClean="0"/>
          </a:p>
          <a:p>
            <a:pPr lvl="3"/>
            <a:r>
              <a:rPr lang="th-TH" smtClean="0"/>
              <a:t>ระดับที่สี่</a:t>
            </a:r>
            <a:endParaRPr lang="th-TH" smtClean="0"/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พื้นที่ที่สำรองไว้ 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5E41-0D2B-47A7-B8DD-BB84F03009F5}" type="datetimeFigureOut">
              <a:rPr lang="th-TH" smtClean="0"/>
            </a:fld>
            <a:endParaRPr lang="th-TH"/>
          </a:p>
        </p:txBody>
      </p:sp>
      <p:sp>
        <p:nvSpPr>
          <p:cNvPr id="5" name="พื้นที่ที่สำรองไว้ 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พื้นที่ที่สำรองไว้ 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8F7D-80CF-4291-9D05-0D83605AC991}" type="slidenum">
              <a:rPr lang="th-TH" smtClean="0"/>
            </a:fld>
            <a:endParaRPr lang="th-TH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คลิกเพื่อแก้ไขสไตล์ต้นแบบชื่อเรื่อง</a:t>
            </a:r>
            <a:endParaRPr lang="th-TH"/>
          </a:p>
        </p:txBody>
      </p:sp>
      <p:sp>
        <p:nvSpPr>
          <p:cNvPr id="3" name="พื้นที่ที่สำรองไว้ เนื้อหา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คลิกเพื่อแก้ไขสไตล์ข้อความต้นแบบ</a:t>
            </a:r>
            <a:endParaRPr lang="th-TH" smtClean="0"/>
          </a:p>
          <a:p>
            <a:pPr lvl="1"/>
            <a:r>
              <a:rPr lang="th-TH" smtClean="0"/>
              <a:t>ระดับที่สอง</a:t>
            </a:r>
            <a:endParaRPr lang="th-TH" smtClean="0"/>
          </a:p>
          <a:p>
            <a:pPr lvl="2"/>
            <a:r>
              <a:rPr lang="th-TH" smtClean="0"/>
              <a:t>ระดับที่สาม</a:t>
            </a:r>
            <a:endParaRPr lang="th-TH" smtClean="0"/>
          </a:p>
          <a:p>
            <a:pPr lvl="3"/>
            <a:r>
              <a:rPr lang="th-TH" smtClean="0"/>
              <a:t>ระดับที่สี่</a:t>
            </a:r>
            <a:endParaRPr lang="th-TH" smtClean="0"/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พื้นที่ที่สำรองไว้ 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5E41-0D2B-47A7-B8DD-BB84F03009F5}" type="datetimeFigureOut">
              <a:rPr lang="th-TH" smtClean="0"/>
            </a:fld>
            <a:endParaRPr lang="th-TH"/>
          </a:p>
        </p:txBody>
      </p:sp>
      <p:sp>
        <p:nvSpPr>
          <p:cNvPr id="5" name="พื้นที่ที่สำรองไว้ 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พื้นที่ที่สำรองไว้ 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8F7D-80CF-4291-9D05-0D83605AC991}" type="slidenum">
              <a:rPr lang="th-TH" smtClean="0"/>
            </a:fld>
            <a:endParaRPr lang="th-TH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 hasCustomPrompt="1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h-TH" smtClean="0"/>
              <a:t>คลิกเพื่อแก้ไขสไตล์ต้นแบบชื่อเรื่อง</a:t>
            </a:r>
            <a:endParaRPr lang="th-TH"/>
          </a:p>
        </p:txBody>
      </p:sp>
      <p:sp>
        <p:nvSpPr>
          <p:cNvPr id="3" name="พื้นที่ที่สำรองไว้ ข้อความ 2"/>
          <p:cNvSpPr>
            <a:spLocks noGrp="1"/>
          </p:cNvSpPr>
          <p:nvPr>
            <p:ph type="body" idx="1" hasCustomPrompt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คลิกเพื่อแก้ไขสไตล์ข้อความต้นแบบ</a:t>
            </a:r>
            <a:endParaRPr lang="th-TH" smtClean="0"/>
          </a:p>
        </p:txBody>
      </p:sp>
      <p:sp>
        <p:nvSpPr>
          <p:cNvPr id="4" name="พื้นที่ที่สำรองไว้ 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5E41-0D2B-47A7-B8DD-BB84F03009F5}" type="datetimeFigureOut">
              <a:rPr lang="th-TH" smtClean="0"/>
            </a:fld>
            <a:endParaRPr lang="th-TH"/>
          </a:p>
        </p:txBody>
      </p:sp>
      <p:sp>
        <p:nvSpPr>
          <p:cNvPr id="5" name="พื้นที่ที่สำรองไว้ 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พื้นที่ที่สำรองไว้ 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8F7D-80CF-4291-9D05-0D83605AC991}" type="slidenum">
              <a:rPr lang="th-TH" smtClean="0"/>
            </a:fld>
            <a:endParaRPr lang="th-TH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คลิกเพื่อแก้ไขสไตล์ต้นแบบชื่อเรื่อง</a:t>
            </a:r>
            <a:endParaRPr lang="th-TH"/>
          </a:p>
        </p:txBody>
      </p:sp>
      <p:sp>
        <p:nvSpPr>
          <p:cNvPr id="3" name="พื้นที่ที่สำรองไว้ เนื้อหา 2"/>
          <p:cNvSpPr>
            <a:spLocks noGrp="1"/>
          </p:cNvSpPr>
          <p:nvPr>
            <p:ph sz="half" idx="1" hasCustomPrompt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คลิกเพื่อแก้ไขสไตล์ข้อความต้นแบบ</a:t>
            </a:r>
            <a:endParaRPr lang="th-TH" smtClean="0"/>
          </a:p>
          <a:p>
            <a:pPr lvl="1"/>
            <a:r>
              <a:rPr lang="th-TH" smtClean="0"/>
              <a:t>ระดับที่สอง</a:t>
            </a:r>
            <a:endParaRPr lang="th-TH" smtClean="0"/>
          </a:p>
          <a:p>
            <a:pPr lvl="2"/>
            <a:r>
              <a:rPr lang="th-TH" smtClean="0"/>
              <a:t>ระดับที่สาม</a:t>
            </a:r>
            <a:endParaRPr lang="th-TH" smtClean="0"/>
          </a:p>
          <a:p>
            <a:pPr lvl="3"/>
            <a:r>
              <a:rPr lang="th-TH" smtClean="0"/>
              <a:t>ระดับที่สี่</a:t>
            </a:r>
            <a:endParaRPr lang="th-TH" smtClean="0"/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พื้นที่ที่สำรองไว้ เนื้อหา 3"/>
          <p:cNvSpPr>
            <a:spLocks noGrp="1"/>
          </p:cNvSpPr>
          <p:nvPr>
            <p:ph sz="half" idx="2" hasCustomPrompt="1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คลิกเพื่อแก้ไขสไตล์ข้อความต้นแบบ</a:t>
            </a:r>
            <a:endParaRPr lang="th-TH" smtClean="0"/>
          </a:p>
          <a:p>
            <a:pPr lvl="1"/>
            <a:r>
              <a:rPr lang="th-TH" smtClean="0"/>
              <a:t>ระดับที่สอง</a:t>
            </a:r>
            <a:endParaRPr lang="th-TH" smtClean="0"/>
          </a:p>
          <a:p>
            <a:pPr lvl="2"/>
            <a:r>
              <a:rPr lang="th-TH" smtClean="0"/>
              <a:t>ระดับที่สาม</a:t>
            </a:r>
            <a:endParaRPr lang="th-TH" smtClean="0"/>
          </a:p>
          <a:p>
            <a:pPr lvl="3"/>
            <a:r>
              <a:rPr lang="th-TH" smtClean="0"/>
              <a:t>ระดับที่สี่</a:t>
            </a:r>
            <a:endParaRPr lang="th-TH" smtClean="0"/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พื้นที่ที่สำรองไว้ 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5E41-0D2B-47A7-B8DD-BB84F03009F5}" type="datetimeFigureOut">
              <a:rPr lang="th-TH" smtClean="0"/>
            </a:fld>
            <a:endParaRPr lang="th-TH"/>
          </a:p>
        </p:txBody>
      </p:sp>
      <p:sp>
        <p:nvSpPr>
          <p:cNvPr id="6" name="พื้นที่ที่สำรองไว้ 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พื้นที่ที่สำรองไว้ 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8F7D-80CF-4291-9D05-0D83605AC991}" type="slidenum">
              <a:rPr lang="th-TH" smtClean="0"/>
            </a:fld>
            <a:endParaRPr lang="th-TH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คลิกเพื่อแก้ไขสไตล์ต้นแบบชื่อเรื่อง</a:t>
            </a:r>
            <a:endParaRPr lang="th-TH"/>
          </a:p>
        </p:txBody>
      </p:sp>
      <p:sp>
        <p:nvSpPr>
          <p:cNvPr id="3" name="พื้นที่ที่สำรองไว้ ข้อความ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h-TH" smtClean="0"/>
              <a:t>คลิกเพื่อแก้ไขสไตล์ข้อความต้นแบบ</a:t>
            </a:r>
            <a:endParaRPr lang="th-TH" smtClean="0"/>
          </a:p>
        </p:txBody>
      </p:sp>
      <p:sp>
        <p:nvSpPr>
          <p:cNvPr id="4" name="พื้นที่ที่สำรองไว้ เนื้อหา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คลิกเพื่อแก้ไขสไตล์ข้อความต้นแบบ</a:t>
            </a:r>
            <a:endParaRPr lang="th-TH" smtClean="0"/>
          </a:p>
          <a:p>
            <a:pPr lvl="1"/>
            <a:r>
              <a:rPr lang="th-TH" smtClean="0"/>
              <a:t>ระดับที่สอง</a:t>
            </a:r>
            <a:endParaRPr lang="th-TH" smtClean="0"/>
          </a:p>
          <a:p>
            <a:pPr lvl="2"/>
            <a:r>
              <a:rPr lang="th-TH" smtClean="0"/>
              <a:t>ระดับที่สาม</a:t>
            </a:r>
            <a:endParaRPr lang="th-TH" smtClean="0"/>
          </a:p>
          <a:p>
            <a:pPr lvl="3"/>
            <a:r>
              <a:rPr lang="th-TH" smtClean="0"/>
              <a:t>ระดับที่สี่</a:t>
            </a:r>
            <a:endParaRPr lang="th-TH" smtClean="0"/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พื้นที่ที่สำรองไว้ ข้อความ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h-TH" smtClean="0"/>
              <a:t>คลิกเพื่อแก้ไขสไตล์ข้อความต้นแบบ</a:t>
            </a:r>
            <a:endParaRPr lang="th-TH" smtClean="0"/>
          </a:p>
        </p:txBody>
      </p:sp>
      <p:sp>
        <p:nvSpPr>
          <p:cNvPr id="6" name="พื้นที่ที่สำรองไว้ เนื้อหา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คลิกเพื่อแก้ไขสไตล์ข้อความต้นแบบ</a:t>
            </a:r>
            <a:endParaRPr lang="th-TH" smtClean="0"/>
          </a:p>
          <a:p>
            <a:pPr lvl="1"/>
            <a:r>
              <a:rPr lang="th-TH" smtClean="0"/>
              <a:t>ระดับที่สอง</a:t>
            </a:r>
            <a:endParaRPr lang="th-TH" smtClean="0"/>
          </a:p>
          <a:p>
            <a:pPr lvl="2"/>
            <a:r>
              <a:rPr lang="th-TH" smtClean="0"/>
              <a:t>ระดับที่สาม</a:t>
            </a:r>
            <a:endParaRPr lang="th-TH" smtClean="0"/>
          </a:p>
          <a:p>
            <a:pPr lvl="3"/>
            <a:r>
              <a:rPr lang="th-TH" smtClean="0"/>
              <a:t>ระดับที่สี่</a:t>
            </a:r>
            <a:endParaRPr lang="th-TH" smtClean="0"/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พื้นที่ที่สำรองไว้ 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5E41-0D2B-47A7-B8DD-BB84F03009F5}" type="datetimeFigureOut">
              <a:rPr lang="th-TH" smtClean="0"/>
            </a:fld>
            <a:endParaRPr lang="th-TH"/>
          </a:p>
        </p:txBody>
      </p:sp>
      <p:sp>
        <p:nvSpPr>
          <p:cNvPr id="8" name="พื้นที่ที่สำรองไว้ 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พื้นที่ที่สำรองไว้ 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8F7D-80CF-4291-9D05-0D83605AC991}" type="slidenum">
              <a:rPr lang="th-TH" smtClean="0"/>
            </a:fld>
            <a:endParaRPr lang="th-TH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คลิกเพื่อแก้ไขสไตล์ต้นแบบชื่อเรื่อง</a:t>
            </a:r>
            <a:endParaRPr lang="th-TH"/>
          </a:p>
        </p:txBody>
      </p:sp>
      <p:sp>
        <p:nvSpPr>
          <p:cNvPr id="3" name="พื้นที่ที่สำรองไว้ 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5E41-0D2B-47A7-B8DD-BB84F03009F5}" type="datetimeFigureOut">
              <a:rPr lang="th-TH" smtClean="0"/>
            </a:fld>
            <a:endParaRPr lang="th-TH"/>
          </a:p>
        </p:txBody>
      </p:sp>
      <p:sp>
        <p:nvSpPr>
          <p:cNvPr id="4" name="พื้นที่ที่สำรองไว้ 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พื้นที่ที่สำรองไว้ 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8F7D-80CF-4291-9D05-0D83605AC991}" type="slidenum">
              <a:rPr lang="th-TH" smtClean="0"/>
            </a:fld>
            <a:endParaRPr lang="th-TH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พื้นที่ที่สำรองไว้ 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5E41-0D2B-47A7-B8DD-BB84F03009F5}" type="datetimeFigureOut">
              <a:rPr lang="th-TH" smtClean="0"/>
            </a:fld>
            <a:endParaRPr lang="th-TH"/>
          </a:p>
        </p:txBody>
      </p:sp>
      <p:sp>
        <p:nvSpPr>
          <p:cNvPr id="3" name="พื้นที่ที่สำรองไว้ 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พื้นที่ที่สำรองไว้ 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8F7D-80CF-4291-9D05-0D83605AC991}" type="slidenum">
              <a:rPr lang="th-TH" smtClean="0"/>
            </a:fld>
            <a:endParaRPr lang="th-TH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h-TH" smtClean="0"/>
              <a:t>คลิกเพื่อแก้ไขสไตล์ต้นแบบชื่อเรื่อง</a:t>
            </a:r>
            <a:endParaRPr lang="th-TH"/>
          </a:p>
        </p:txBody>
      </p:sp>
      <p:sp>
        <p:nvSpPr>
          <p:cNvPr id="3" name="พื้นที่ที่สำรองไว้ เนื้อหา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h-TH" smtClean="0"/>
              <a:t>คลิกเพื่อแก้ไขสไตล์ข้อความต้นแบบ</a:t>
            </a:r>
            <a:endParaRPr lang="th-TH" smtClean="0"/>
          </a:p>
          <a:p>
            <a:pPr lvl="1"/>
            <a:r>
              <a:rPr lang="th-TH" smtClean="0"/>
              <a:t>ระดับที่สอง</a:t>
            </a:r>
            <a:endParaRPr lang="th-TH" smtClean="0"/>
          </a:p>
          <a:p>
            <a:pPr lvl="2"/>
            <a:r>
              <a:rPr lang="th-TH" smtClean="0"/>
              <a:t>ระดับที่สาม</a:t>
            </a:r>
            <a:endParaRPr lang="th-TH" smtClean="0"/>
          </a:p>
          <a:p>
            <a:pPr lvl="3"/>
            <a:r>
              <a:rPr lang="th-TH" smtClean="0"/>
              <a:t>ระดับที่สี่</a:t>
            </a:r>
            <a:endParaRPr lang="th-TH" smtClean="0"/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พื้นที่ที่สำรองไว้ ข้อความ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h-TH" smtClean="0"/>
              <a:t>คลิกเพื่อแก้ไขสไตล์ข้อความต้นแบบ</a:t>
            </a:r>
            <a:endParaRPr lang="th-TH" smtClean="0"/>
          </a:p>
        </p:txBody>
      </p:sp>
      <p:sp>
        <p:nvSpPr>
          <p:cNvPr id="5" name="พื้นที่ที่สำรองไว้ 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5E41-0D2B-47A7-B8DD-BB84F03009F5}" type="datetimeFigureOut">
              <a:rPr lang="th-TH" smtClean="0"/>
            </a:fld>
            <a:endParaRPr lang="th-TH"/>
          </a:p>
        </p:txBody>
      </p:sp>
      <p:sp>
        <p:nvSpPr>
          <p:cNvPr id="6" name="พื้นที่ที่สำรองไว้ 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พื้นที่ที่สำรองไว้ 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8F7D-80CF-4291-9D05-0D83605AC991}" type="slidenum">
              <a:rPr lang="th-TH" smtClean="0"/>
            </a:fld>
            <a:endParaRPr lang="th-TH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h-TH" smtClean="0"/>
              <a:t>คลิกเพื่อแก้ไขสไตล์ต้นแบบชื่อเรื่อง</a:t>
            </a:r>
            <a:endParaRPr lang="th-TH"/>
          </a:p>
        </p:txBody>
      </p:sp>
      <p:sp>
        <p:nvSpPr>
          <p:cNvPr id="3" name="พื้นที่ที่สำรองไว้ 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h-TH"/>
          </a:p>
        </p:txBody>
      </p:sp>
      <p:sp>
        <p:nvSpPr>
          <p:cNvPr id="4" name="พื้นที่ที่สำรองไว้ ข้อความ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h-TH" smtClean="0"/>
              <a:t>คลิกเพื่อแก้ไขสไตล์ข้อความต้นแบบ</a:t>
            </a:r>
            <a:endParaRPr lang="th-TH" smtClean="0"/>
          </a:p>
        </p:txBody>
      </p:sp>
      <p:sp>
        <p:nvSpPr>
          <p:cNvPr id="5" name="พื้นที่ที่สำรองไว้ 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5E41-0D2B-47A7-B8DD-BB84F03009F5}" type="datetimeFigureOut">
              <a:rPr lang="th-TH" smtClean="0"/>
            </a:fld>
            <a:endParaRPr lang="th-TH"/>
          </a:p>
        </p:txBody>
      </p:sp>
      <p:sp>
        <p:nvSpPr>
          <p:cNvPr id="6" name="พื้นที่ที่สำรองไว้ 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พื้นที่ที่สำรองไว้ 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8F7D-80CF-4291-9D05-0D83605AC991}" type="slidenum">
              <a:rPr lang="th-TH" smtClean="0"/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ชื่อเรื่อง 1025"/>
          <p:cNvSpPr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t>Click to edit Master title style</a:t>
            </a:r>
          </a:p>
        </p:txBody>
      </p:sp>
      <p:sp>
        <p:nvSpPr>
          <p:cNvPr id="1027" name="ตัวแทนข้อความ 1026"/>
          <p:cNvSpPr/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ตัวแทนวันที่ 1027"/>
          <p:cNvSpPr/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E2BA5E41-0D2B-47A7-B8DD-BB84F03009F5}" type="datetimeFigureOut">
              <a:rPr lang="th-TH" smtClean="0"/>
            </a:fld>
            <a:endParaRPr lang="th-TH"/>
          </a:p>
        </p:txBody>
      </p:sp>
      <p:sp>
        <p:nvSpPr>
          <p:cNvPr id="1029" name="ตัวแทนท้ายกระดาษ 1028"/>
          <p:cNvSpPr/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th-TH"/>
          </a:p>
        </p:txBody>
      </p:sp>
      <p:sp>
        <p:nvSpPr>
          <p:cNvPr id="1030" name="ตัวแทนหมายเลขภาพนิ่ง 1029"/>
          <p:cNvSpPr/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39188F7D-80CF-4291-9D05-0D83605AC991}" type="slidenum">
              <a:rPr lang="th-TH" smtClean="0"/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09600" y="547688"/>
            <a:ext cx="10972800" cy="1143000"/>
          </a:xfrm>
        </p:spPr>
        <p:txBody>
          <a:bodyPr/>
          <a:p>
            <a:r>
              <a:rPr lang="th-TH" altLang="th-TH" sz="5400" b="1">
                <a:latin typeface="TH Sarabun New" panose="020B0500040200020003" charset="0"/>
                <a:cs typeface="TH Sarabun New" panose="020B0500040200020003" charset="0"/>
              </a:rPr>
              <a:t>ศู</a:t>
            </a:r>
            <a:r>
              <a:rPr lang="th-TH" altLang="th-TH" sz="5400" b="1">
                <a:latin typeface="TH Sarabun New" panose="020B0500040200020003" charset="0"/>
                <a:cs typeface="TH Sarabun New" panose="020B0500040200020003" charset="0"/>
              </a:rPr>
              <a:t>นย์ส่งเสริมและบริการสมาชิกภูมิภาค</a:t>
            </a:r>
            <a:endParaRPr lang="th-TH" altLang="th-TH" sz="5400" b="1">
              <a:latin typeface="TH Sarabun New" panose="020B0500040200020003" charset="0"/>
              <a:cs typeface="TH Sarabun New" panose="020B0500040200020003" charset="0"/>
            </a:endParaRPr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1703705" y="1701165"/>
            <a:ext cx="8065135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th-TH" sz="4800" b="1">
                <a:solidFill>
                  <a:schemeClr val="accent1">
                    <a:lumMod val="50000"/>
                  </a:schemeClr>
                </a:solidFill>
                <a:latin typeface="TH Sarabun New" panose="020B0500040200020003" charset="0"/>
                <a:cs typeface="TH Sarabun New" panose="020B0500040200020003" charset="0"/>
              </a:rPr>
              <a:t>1. </a:t>
            </a:r>
            <a:r>
              <a:rPr lang="th-TH" altLang="th-TH" sz="4800" b="1">
                <a:solidFill>
                  <a:schemeClr val="accent1">
                    <a:lumMod val="50000"/>
                  </a:schemeClr>
                </a:solidFill>
                <a:latin typeface="TH Sarabun New" panose="020B0500040200020003" charset="0"/>
                <a:cs typeface="TH Sarabun New" panose="020B0500040200020003" charset="0"/>
              </a:rPr>
              <a:t>ความเป็นมา</a:t>
            </a:r>
            <a:endParaRPr lang="th-TH" altLang="th-TH" sz="4800" b="1">
              <a:solidFill>
                <a:schemeClr val="accent1">
                  <a:lumMod val="50000"/>
                </a:schemeClr>
              </a:solidFill>
              <a:latin typeface="TH Sarabun New" panose="020B0500040200020003" charset="0"/>
              <a:cs typeface="TH Sarabun New" panose="020B0500040200020003" charset="0"/>
            </a:endParaRPr>
          </a:p>
          <a:p>
            <a:r>
              <a:rPr lang="th-TH" altLang="th-TH" sz="3600" b="1">
                <a:latin typeface="TH Sarabun New" panose="020B0500040200020003" charset="0"/>
                <a:cs typeface="TH Sarabun New" panose="020B0500040200020003" charset="0"/>
              </a:rPr>
              <a:t>    - ที่ประชุมใหญ่สามัญประจำปี 2566 </a:t>
            </a:r>
            <a:endParaRPr lang="th-TH" altLang="th-TH" sz="3600" b="1">
              <a:latin typeface="TH Sarabun New" panose="020B0500040200020003" charset="0"/>
              <a:cs typeface="TH Sarabun New" panose="020B0500040200020003" charset="0"/>
            </a:endParaRPr>
          </a:p>
          <a:p>
            <a:r>
              <a:rPr lang="th-TH" altLang="th-TH" sz="3600" b="1">
                <a:latin typeface="TH Sarabun New" panose="020B0500040200020003" charset="0"/>
                <a:cs typeface="TH Sarabun New" panose="020B0500040200020003" charset="0"/>
              </a:rPr>
              <a:t>      อนุมัติงบประมาณ 120,000 บาท</a:t>
            </a:r>
            <a:endParaRPr lang="th-TH" altLang="th-TH" sz="3600" b="1">
              <a:latin typeface="TH Sarabun New" panose="020B0500040200020003" charset="0"/>
              <a:cs typeface="TH Sarabun New" panose="020B0500040200020003" charset="0"/>
            </a:endParaRPr>
          </a:p>
          <a:p>
            <a:r>
              <a:rPr lang="th-TH" altLang="th-TH" sz="3600" b="1">
                <a:latin typeface="TH Sarabun New" panose="020B0500040200020003" charset="0"/>
                <a:cs typeface="TH Sarabun New" panose="020B0500040200020003" charset="0"/>
              </a:rPr>
              <a:t>    - คณะอนุกรรมการศึกษาฯ ได้รับมอบหมายดำเนินโครงการ</a:t>
            </a:r>
            <a:endParaRPr lang="th-TH" altLang="th-TH" sz="3600" b="1">
              <a:latin typeface="TH Sarabun New" panose="020B0500040200020003" charset="0"/>
              <a:cs typeface="TH Sarabun New" panose="020B0500040200020003" charset="0"/>
            </a:endParaRPr>
          </a:p>
          <a:p>
            <a:r>
              <a:rPr lang="th-TH" altLang="th-TH" sz="3600" b="1">
                <a:latin typeface="TH Sarabun New" panose="020B0500040200020003" charset="0"/>
                <a:cs typeface="TH Sarabun New" panose="020B0500040200020003" charset="0"/>
              </a:rPr>
              <a:t>    - เป้าหมาย 49 แห่ง (ขยายผลจากปี 2565)</a:t>
            </a:r>
            <a:endParaRPr lang="th-TH" altLang="th-TH" sz="3600" b="1">
              <a:latin typeface="TH Sarabun New" panose="020B0500040200020003" charset="0"/>
              <a:cs typeface="TH Sarabun New" panose="020B0500040200020003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09600" y="346393"/>
            <a:ext cx="10972800" cy="1143000"/>
          </a:xfrm>
        </p:spPr>
        <p:txBody>
          <a:bodyPr/>
          <a:p>
            <a:r>
              <a:rPr lang="th-TH" altLang="th-TH" sz="5400" b="1">
                <a:latin typeface="TH Sarabun New" panose="020B0500040200020003" charset="0"/>
                <a:cs typeface="TH Sarabun New" panose="020B0500040200020003" charset="0"/>
              </a:rPr>
              <a:t>ศู</a:t>
            </a:r>
            <a:r>
              <a:rPr lang="th-TH" altLang="th-TH" sz="5400" b="1">
                <a:latin typeface="TH Sarabun New" panose="020B0500040200020003" charset="0"/>
                <a:cs typeface="TH Sarabun New" panose="020B0500040200020003" charset="0"/>
              </a:rPr>
              <a:t>นย์ส่งเสริมและบริการสมาชิกภูมิภาค</a:t>
            </a:r>
            <a:endParaRPr lang="th-TH" altLang="th-TH" sz="5400" b="1">
              <a:latin typeface="TH Sarabun New" panose="020B0500040200020003" charset="0"/>
              <a:cs typeface="TH Sarabun New" panose="020B0500040200020003" charset="0"/>
            </a:endParaRPr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540385" y="1414145"/>
            <a:ext cx="11244580" cy="35382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th-TH" sz="4400" b="1">
                <a:solidFill>
                  <a:schemeClr val="accent1">
                    <a:lumMod val="50000"/>
                  </a:schemeClr>
                </a:solidFill>
                <a:latin typeface="TH Sarabun New" panose="020B0500040200020003" charset="0"/>
                <a:cs typeface="TH Sarabun New" panose="020B0500040200020003" charset="0"/>
              </a:rPr>
              <a:t>7. ตัวอย่างกิจกรรมเชิงรุก </a:t>
            </a:r>
            <a:endParaRPr lang="th-TH" sz="4400" b="1">
              <a:solidFill>
                <a:schemeClr val="accent1">
                  <a:lumMod val="50000"/>
                </a:schemeClr>
              </a:solidFill>
              <a:latin typeface="TH Sarabun New" panose="020B0500040200020003" charset="0"/>
              <a:cs typeface="TH Sarabun New" panose="020B0500040200020003" charset="0"/>
            </a:endParaRPr>
          </a:p>
          <a:p>
            <a:r>
              <a:rPr lang="th-TH" altLang="en-US" sz="3600" b="1">
                <a:latin typeface="TH Sarabun New" panose="020B0500040200020003" charset="0"/>
                <a:cs typeface="TH Sarabun New" panose="020B0500040200020003" charset="0"/>
              </a:rPr>
              <a:t>    - ประชุมคณะกรรมการศูนย์ส่งเสริมและบริการสมาชิก สอ.พช.จังหวัด (ศสบ.จ.)</a:t>
            </a:r>
            <a:endParaRPr lang="th-TH" altLang="en-US" sz="3600" b="1">
              <a:latin typeface="TH Sarabun New" panose="020B0500040200020003" charset="0"/>
              <a:cs typeface="TH Sarabun New" panose="020B0500040200020003" charset="0"/>
            </a:endParaRPr>
          </a:p>
          <a:p>
            <a:r>
              <a:rPr lang="th-TH" altLang="en-US" sz="3600" b="1">
                <a:latin typeface="TH Sarabun New" panose="020B0500040200020003" charset="0"/>
                <a:cs typeface="TH Sarabun New" panose="020B0500040200020003" charset="0"/>
              </a:rPr>
              <a:t>    - ตรวจสุขภาพการเงินและการวางแผนการเงินของสมาชิก สอ.พช. กิจกรรมนี้ไม่ใช้งบประมาณ โดยนำไปบูรณาการกับโครงการสมาชิกสัมพันธ์ (600)</a:t>
            </a:r>
            <a:endParaRPr lang="th-TH" altLang="en-US" sz="3600" b="1">
              <a:latin typeface="TH Sarabun New" panose="020B0500040200020003" charset="0"/>
              <a:cs typeface="TH Sarabun New" panose="020B0500040200020003" charset="0"/>
            </a:endParaRPr>
          </a:p>
          <a:p>
            <a:r>
              <a:rPr lang="th-TH" altLang="en-US" sz="3600" b="1">
                <a:latin typeface="TH Sarabun New" panose="020B0500040200020003" charset="0"/>
                <a:cs typeface="TH Sarabun New" panose="020B0500040200020003" charset="0"/>
              </a:rPr>
              <a:t>    - ติดตามเยี่ยมเยียนให้คำปรึกษาแก้ไขปัญหาช่วยเหลือสมาชิก สอ.พช. ที่มีปัญหา </a:t>
            </a:r>
            <a:endParaRPr lang="th-TH" altLang="en-US" sz="3600" b="1">
              <a:latin typeface="TH Sarabun New" panose="020B0500040200020003" charset="0"/>
              <a:cs typeface="TH Sarabun New" panose="020B0500040200020003" charset="0"/>
            </a:endParaRPr>
          </a:p>
          <a:p>
            <a:endParaRPr lang="th-TH" altLang="en-US" sz="3600" b="1">
              <a:latin typeface="TH Sarabun New" panose="020B0500040200020003" charset="0"/>
              <a:cs typeface="TH Sarabun New" panose="020B0500040200020003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09600" y="561658"/>
            <a:ext cx="10972800" cy="1143000"/>
          </a:xfrm>
        </p:spPr>
        <p:txBody>
          <a:bodyPr/>
          <a:p>
            <a:r>
              <a:rPr lang="th-TH" altLang="th-TH" sz="5400" b="1">
                <a:latin typeface="TH Sarabun New" panose="020B0500040200020003" charset="0"/>
                <a:cs typeface="TH Sarabun New" panose="020B0500040200020003" charset="0"/>
              </a:rPr>
              <a:t>ศู</a:t>
            </a:r>
            <a:r>
              <a:rPr lang="th-TH" altLang="th-TH" sz="5400" b="1">
                <a:latin typeface="TH Sarabun New" panose="020B0500040200020003" charset="0"/>
                <a:cs typeface="TH Sarabun New" panose="020B0500040200020003" charset="0"/>
              </a:rPr>
              <a:t>นย์ส่งเสริมและบริการสมาชิกภูมิภาค</a:t>
            </a:r>
            <a:endParaRPr lang="th-TH" altLang="th-TH" sz="5400" b="1">
              <a:latin typeface="TH Sarabun New" panose="020B0500040200020003" charset="0"/>
              <a:cs typeface="TH Sarabun New" panose="020B0500040200020003" charset="0"/>
            </a:endParaRPr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1199515" y="1844675"/>
            <a:ext cx="10585450" cy="40925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4400" b="1">
                <a:solidFill>
                  <a:schemeClr val="accent1">
                    <a:lumMod val="50000"/>
                  </a:schemeClr>
                </a:solidFill>
                <a:latin typeface="TH Sarabun New" panose="020B0500040200020003" charset="0"/>
                <a:cs typeface="TH Sarabun New" panose="020B0500040200020003" charset="0"/>
              </a:rPr>
              <a:t>2. </a:t>
            </a:r>
            <a:r>
              <a:rPr lang="th-TH" sz="4400" b="1">
                <a:solidFill>
                  <a:schemeClr val="accent1">
                    <a:lumMod val="50000"/>
                  </a:schemeClr>
                </a:solidFill>
                <a:latin typeface="TH Sarabun New" panose="020B0500040200020003" charset="0"/>
                <a:cs typeface="TH Sarabun New" panose="020B0500040200020003" charset="0"/>
              </a:rPr>
              <a:t>วิธีดำเนินการ</a:t>
            </a:r>
            <a:endParaRPr lang="en-US" sz="4400" b="1">
              <a:solidFill>
                <a:schemeClr val="accent1">
                  <a:lumMod val="50000"/>
                </a:schemeClr>
              </a:solidFill>
              <a:latin typeface="TH Sarabun New" panose="020B0500040200020003" charset="0"/>
              <a:cs typeface="TH Sarabun New" panose="020B0500040200020003" charset="0"/>
            </a:endParaRPr>
          </a:p>
          <a:p>
            <a:r>
              <a:rPr lang="th-TH" altLang="th-TH" sz="3600" b="1">
                <a:latin typeface="TH Sarabun New" panose="020B0500040200020003" charset="0"/>
                <a:cs typeface="TH Sarabun New" panose="020B0500040200020003" charset="0"/>
              </a:rPr>
              <a:t>    - สรรหาเป้าหมาย 49 จังหวัด </a:t>
            </a:r>
            <a:endParaRPr lang="th-TH" altLang="th-TH" sz="3600" b="1">
              <a:latin typeface="TH Sarabun New" panose="020B0500040200020003" charset="0"/>
              <a:cs typeface="TH Sarabun New" panose="020B0500040200020003" charset="0"/>
            </a:endParaRPr>
          </a:p>
          <a:p>
            <a:r>
              <a:rPr lang="th-TH" altLang="th-TH" sz="3600" b="1">
                <a:latin typeface="TH Sarabun New" panose="020B0500040200020003" charset="0"/>
                <a:cs typeface="TH Sarabun New" panose="020B0500040200020003" charset="0"/>
              </a:rPr>
              <a:t>      (จากจังหวัดที่มีผู้เข้ารับการอบรมหลักสูตรที่ปรึกษาทาง</a:t>
            </a:r>
            <a:r>
              <a:rPr lang="th-TH" altLang="th-TH" sz="3600" b="1">
                <a:latin typeface="TH Sarabun New" panose="020B0500040200020003" charset="0"/>
                <a:cs typeface="TH Sarabun New" panose="020B0500040200020003" charset="0"/>
                <a:sym typeface="+mn-ea"/>
              </a:rPr>
              <a:t>การสหกรณ์และการ</a:t>
            </a:r>
            <a:r>
              <a:rPr lang="th-TH" altLang="th-TH" sz="3600" b="1">
                <a:latin typeface="TH Sarabun New" panose="020B0500040200020003" charset="0"/>
                <a:cs typeface="TH Sarabun New" panose="020B0500040200020003" charset="0"/>
              </a:rPr>
              <a:t>เงิน)</a:t>
            </a:r>
            <a:endParaRPr lang="th-TH" altLang="th-TH" sz="3600" b="1">
              <a:latin typeface="TH Sarabun New" panose="020B0500040200020003" charset="0"/>
              <a:cs typeface="TH Sarabun New" panose="020B0500040200020003" charset="0"/>
            </a:endParaRPr>
          </a:p>
          <a:p>
            <a:r>
              <a:rPr lang="th-TH" altLang="th-TH" sz="3600" b="1">
                <a:latin typeface="TH Sarabun New" panose="020B0500040200020003" charset="0"/>
                <a:cs typeface="TH Sarabun New" panose="020B0500040200020003" charset="0"/>
              </a:rPr>
              <a:t>    - ประชุมชี้แจง 49 จังหวัด (เวทีโครงการ 4 ภาค)</a:t>
            </a:r>
            <a:endParaRPr lang="th-TH" altLang="th-TH" sz="3600" b="1">
              <a:latin typeface="TH Sarabun New" panose="020B0500040200020003" charset="0"/>
              <a:cs typeface="TH Sarabun New" panose="020B0500040200020003" charset="0"/>
            </a:endParaRPr>
          </a:p>
          <a:p>
            <a:r>
              <a:rPr lang="th-TH" altLang="th-TH" sz="3600" b="1">
                <a:latin typeface="TH Sarabun New" panose="020B0500040200020003" charset="0"/>
                <a:cs typeface="TH Sarabun New" panose="020B0500040200020003" charset="0"/>
              </a:rPr>
              <a:t>    - สร้างความเข้าใจด้วยการประชุมทางไกล</a:t>
            </a:r>
            <a:endParaRPr lang="th-TH" altLang="th-TH" sz="3600" b="1">
              <a:latin typeface="TH Sarabun New" panose="020B0500040200020003" charset="0"/>
              <a:cs typeface="TH Sarabun New" panose="020B0500040200020003" charset="0"/>
            </a:endParaRPr>
          </a:p>
          <a:p>
            <a:r>
              <a:rPr lang="th-TH" altLang="th-TH" sz="3600" b="1">
                <a:latin typeface="TH Sarabun New" panose="020B0500040200020003" charset="0"/>
                <a:cs typeface="TH Sarabun New" panose="020B0500040200020003" charset="0"/>
              </a:rPr>
              <a:t>    - สนับสนุนงบประมาณ ศูนย์ละ 2,000 บาท </a:t>
            </a:r>
            <a:endParaRPr lang="th-TH" altLang="th-TH" sz="3600" b="1">
              <a:latin typeface="TH Sarabun New" panose="020B0500040200020003" charset="0"/>
              <a:cs typeface="TH Sarabun New" panose="020B0500040200020003" charset="0"/>
            </a:endParaRPr>
          </a:p>
          <a:p>
            <a:r>
              <a:rPr lang="th-TH" altLang="th-TH" sz="3600" b="1">
                <a:latin typeface="TH Sarabun New" panose="020B0500040200020003" charset="0"/>
                <a:cs typeface="TH Sarabun New" panose="020B0500040200020003" charset="0"/>
              </a:rPr>
              <a:t>    - สนับสนุน ติดตามประเมินผลการดำเนินงาน</a:t>
            </a:r>
            <a:endParaRPr lang="th-TH" altLang="th-TH" sz="3600" b="1">
              <a:latin typeface="TH Sarabun New" panose="020B0500040200020003" charset="0"/>
              <a:cs typeface="TH Sarabun New" panose="020B0500040200020003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2207260" y="1557020"/>
            <a:ext cx="7772400" cy="1470025"/>
          </a:xfrm>
        </p:spPr>
        <p:txBody>
          <a:bodyPr/>
          <a:lstStyle/>
          <a:p>
            <a:r>
              <a:rPr lang="th-TH" sz="6600" b="1">
                <a:latin typeface="TH Sarabun New" panose="020B0500040200020003" charset="0"/>
                <a:cs typeface="TH Sarabun New" panose="020B0500040200020003" charset="0"/>
              </a:rPr>
              <a:t>ศูนย์ส่งเสริมและบริการสมาชิก</a:t>
            </a:r>
            <a:endParaRPr lang="th-TH" sz="6600" b="1">
              <a:latin typeface="TH Sarabun New" panose="020B0500040200020003" charset="0"/>
              <a:cs typeface="TH Sarabun New" panose="020B0500040200020003" charset="0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487805" y="2778760"/>
            <a:ext cx="3625850" cy="799465"/>
          </a:xfrm>
        </p:spPr>
        <p:txBody>
          <a:bodyPr/>
          <a:lstStyle/>
          <a:p>
            <a:r>
              <a:rPr lang="th-TH" sz="4000" b="1">
                <a:latin typeface="TH Sarabun New" panose="020B0500040200020003" charset="0"/>
                <a:cs typeface="TH Sarabun New" panose="020B0500040200020003" charset="0"/>
              </a:rPr>
              <a:t>จังหวัดเป้าหมาย</a:t>
            </a:r>
            <a:endParaRPr lang="th-TH" sz="4000" b="1">
              <a:latin typeface="TH Sarabun New" panose="020B0500040200020003" charset="0"/>
              <a:cs typeface="TH Sarabun New" panose="020B0500040200020003" charset="0"/>
            </a:endParaRPr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843280" y="3573145"/>
            <a:ext cx="2634615" cy="255333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th-TH" altLang="th-TH" sz="4000" b="1">
                <a:solidFill>
                  <a:schemeClr val="tx1"/>
                </a:solidFill>
                <a:latin typeface="Cloud Light" panose="02000000000000000000" charset="0"/>
                <a:cs typeface="Cloud Light" panose="02000000000000000000" charset="0"/>
              </a:rPr>
              <a:t>- ศรีสะเกษ</a:t>
            </a:r>
            <a:endParaRPr lang="th-TH" altLang="th-TH" sz="4000" b="1">
              <a:solidFill>
                <a:schemeClr val="tx1"/>
              </a:solidFill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solidFill>
                  <a:schemeClr val="tx1"/>
                </a:solidFill>
                <a:latin typeface="Cloud Light" panose="02000000000000000000" charset="0"/>
                <a:cs typeface="Cloud Light" panose="02000000000000000000" charset="0"/>
              </a:rPr>
              <a:t>- มุกดาหาร</a:t>
            </a:r>
            <a:endParaRPr lang="th-TH" altLang="th-TH" sz="4000" b="1">
              <a:solidFill>
                <a:schemeClr val="tx1"/>
              </a:solidFill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solidFill>
                  <a:schemeClr val="tx1"/>
                </a:solidFill>
                <a:latin typeface="Cloud Light" panose="02000000000000000000" charset="0"/>
                <a:cs typeface="Cloud Light" panose="02000000000000000000" charset="0"/>
              </a:rPr>
              <a:t>- ขอนแก่น</a:t>
            </a:r>
            <a:endParaRPr lang="th-TH" altLang="th-TH" sz="4000" b="1">
              <a:solidFill>
                <a:schemeClr val="tx1"/>
              </a:solidFill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solidFill>
                  <a:schemeClr val="tx1"/>
                </a:solidFill>
                <a:latin typeface="Cloud Light" panose="02000000000000000000" charset="0"/>
                <a:cs typeface="Cloud Light" panose="02000000000000000000" charset="0"/>
              </a:rPr>
              <a:t>- นครราชสีมา</a:t>
            </a:r>
            <a:endParaRPr lang="th-TH" altLang="th-TH" sz="4000" b="1">
              <a:solidFill>
                <a:schemeClr val="tx1"/>
              </a:solidFill>
              <a:latin typeface="Cloud Light" panose="02000000000000000000" charset="0"/>
              <a:cs typeface="Cloud Light" panose="02000000000000000000" charset="0"/>
            </a:endParaRPr>
          </a:p>
        </p:txBody>
      </p:sp>
      <p:sp>
        <p:nvSpPr>
          <p:cNvPr id="5" name="กล่องข้อความ 4"/>
          <p:cNvSpPr txBox="1"/>
          <p:nvPr/>
        </p:nvSpPr>
        <p:spPr>
          <a:xfrm>
            <a:off x="3580130" y="3573145"/>
            <a:ext cx="2706370" cy="255333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อุดรธานี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อุบลราชธานี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หนองคาย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อำนาจเจริญ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</p:txBody>
      </p:sp>
      <p:sp>
        <p:nvSpPr>
          <p:cNvPr id="6" name="กล่องข้อความ 5"/>
          <p:cNvSpPr txBox="1"/>
          <p:nvPr/>
        </p:nvSpPr>
        <p:spPr>
          <a:xfrm>
            <a:off x="6388735" y="3573145"/>
            <a:ext cx="2054225" cy="255333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กาฬสินธุ์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สกลนคร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สุรินทร์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เลย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</p:txBody>
      </p:sp>
      <p:pic>
        <p:nvPicPr>
          <p:cNvPr id="7" name="รูปภาพ 6" descr="logo-vector-new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78120" y="259715"/>
            <a:ext cx="1630680" cy="1630680"/>
          </a:xfrm>
          <a:prstGeom prst="rect">
            <a:avLst/>
          </a:prstGeom>
        </p:spPr>
      </p:pic>
      <p:sp>
        <p:nvSpPr>
          <p:cNvPr id="8" name="กล่องข้อความ 7"/>
          <p:cNvSpPr txBox="1"/>
          <p:nvPr/>
        </p:nvSpPr>
        <p:spPr>
          <a:xfrm>
            <a:off x="8545195" y="3573145"/>
            <a:ext cx="2774315" cy="31692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นครพนม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มหาสารคาม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หนองบัวลำภู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บึงกาฬ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ชัยภูมิ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2207260" y="1557020"/>
            <a:ext cx="7772400" cy="1470025"/>
          </a:xfrm>
        </p:spPr>
        <p:txBody>
          <a:bodyPr/>
          <a:lstStyle/>
          <a:p>
            <a:r>
              <a:rPr lang="th-TH" sz="6600" b="1">
                <a:latin typeface="TH Sarabun New" panose="020B0500040200020003" charset="0"/>
                <a:cs typeface="TH Sarabun New" panose="020B0500040200020003" charset="0"/>
              </a:rPr>
              <a:t>ศูนย์ส่งเสริมและบริการสมาชิก</a:t>
            </a:r>
            <a:endParaRPr lang="th-TH" sz="6600" b="1">
              <a:latin typeface="TH Sarabun New" panose="020B0500040200020003" charset="0"/>
              <a:cs typeface="TH Sarabun New" panose="020B0500040200020003" charset="0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487805" y="2778760"/>
            <a:ext cx="3625850" cy="799465"/>
          </a:xfrm>
        </p:spPr>
        <p:txBody>
          <a:bodyPr/>
          <a:lstStyle/>
          <a:p>
            <a:r>
              <a:rPr lang="th-TH" sz="4000" b="1">
                <a:latin typeface="TH Sarabun New" panose="020B0500040200020003" charset="0"/>
                <a:cs typeface="TH Sarabun New" panose="020B0500040200020003" charset="0"/>
              </a:rPr>
              <a:t>จังหวัดเป้าหมาย</a:t>
            </a:r>
            <a:endParaRPr lang="th-TH" sz="4000" b="1">
              <a:latin typeface="TH Sarabun New" panose="020B0500040200020003" charset="0"/>
              <a:cs typeface="TH Sarabun New" panose="020B0500040200020003" charset="0"/>
            </a:endParaRPr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1058545" y="3573145"/>
            <a:ext cx="2319655" cy="255333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th-TH" altLang="th-TH" sz="4000" b="1">
                <a:solidFill>
                  <a:schemeClr val="tx1"/>
                </a:solidFill>
                <a:latin typeface="Cloud Light" panose="02000000000000000000" charset="0"/>
                <a:cs typeface="Cloud Light" panose="02000000000000000000" charset="0"/>
              </a:rPr>
              <a:t>- แพร่</a:t>
            </a:r>
            <a:endParaRPr lang="th-TH" altLang="th-TH" sz="4000" b="1">
              <a:solidFill>
                <a:schemeClr val="tx1"/>
              </a:solidFill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solidFill>
                  <a:schemeClr val="tx1"/>
                </a:solidFill>
                <a:latin typeface="Cloud Light" panose="02000000000000000000" charset="0"/>
                <a:cs typeface="Cloud Light" panose="02000000000000000000" charset="0"/>
              </a:rPr>
              <a:t>- พิษณุโลก</a:t>
            </a:r>
            <a:endParaRPr lang="th-TH" altLang="th-TH" sz="4000" b="1">
              <a:solidFill>
                <a:schemeClr val="tx1"/>
              </a:solidFill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solidFill>
                  <a:schemeClr val="tx1"/>
                </a:solidFill>
                <a:latin typeface="Cloud Light" panose="02000000000000000000" charset="0"/>
                <a:cs typeface="Cloud Light" panose="02000000000000000000" charset="0"/>
              </a:rPr>
              <a:t>- เชียงราย</a:t>
            </a:r>
            <a:endParaRPr lang="th-TH" altLang="th-TH" sz="4000" b="1">
              <a:solidFill>
                <a:schemeClr val="tx1"/>
              </a:solidFill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solidFill>
                  <a:schemeClr val="tx1"/>
                </a:solidFill>
                <a:latin typeface="Cloud Light" panose="02000000000000000000" charset="0"/>
                <a:cs typeface="Cloud Light" panose="02000000000000000000" charset="0"/>
              </a:rPr>
              <a:t>- เพชรบูรณ์</a:t>
            </a:r>
            <a:endParaRPr lang="th-TH" altLang="th-TH" sz="4000" b="1">
              <a:solidFill>
                <a:schemeClr val="tx1"/>
              </a:solidFill>
              <a:latin typeface="Cloud Light" panose="02000000000000000000" charset="0"/>
              <a:cs typeface="Cloud Light" panose="02000000000000000000" charset="0"/>
            </a:endParaRPr>
          </a:p>
        </p:txBody>
      </p:sp>
      <p:sp>
        <p:nvSpPr>
          <p:cNvPr id="5" name="กล่องข้อความ 4"/>
          <p:cNvSpPr txBox="1"/>
          <p:nvPr/>
        </p:nvSpPr>
        <p:spPr>
          <a:xfrm>
            <a:off x="3644900" y="3573145"/>
            <a:ext cx="2572385" cy="255333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อุตรดิตถ์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ตาก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แม่ฮ่องสอน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ลำปาง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</p:txBody>
      </p:sp>
      <p:sp>
        <p:nvSpPr>
          <p:cNvPr id="6" name="กล่องข้อความ 5"/>
          <p:cNvSpPr txBox="1"/>
          <p:nvPr/>
        </p:nvSpPr>
        <p:spPr>
          <a:xfrm>
            <a:off x="6483985" y="3573145"/>
            <a:ext cx="2583815" cy="255333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กำแพงเพชร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พิจิตร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น่าน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เชียงใหม่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</p:txBody>
      </p:sp>
      <p:pic>
        <p:nvPicPr>
          <p:cNvPr id="7" name="รูปภาพ 6" descr="logo-vector-new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78120" y="259715"/>
            <a:ext cx="1630680" cy="1630680"/>
          </a:xfrm>
          <a:prstGeom prst="rect">
            <a:avLst/>
          </a:prstGeom>
        </p:spPr>
      </p:pic>
      <p:sp>
        <p:nvSpPr>
          <p:cNvPr id="8" name="กล่องข้อความ 7"/>
          <p:cNvSpPr txBox="1"/>
          <p:nvPr/>
        </p:nvSpPr>
        <p:spPr>
          <a:xfrm>
            <a:off x="9334500" y="3573145"/>
            <a:ext cx="2519680" cy="255333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นครสวรรค์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สุโขทัย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ลำพูน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2207260" y="1557020"/>
            <a:ext cx="7772400" cy="1470025"/>
          </a:xfrm>
        </p:spPr>
        <p:txBody>
          <a:bodyPr/>
          <a:lstStyle/>
          <a:p>
            <a:r>
              <a:rPr lang="th-TH" sz="6600" b="1">
                <a:latin typeface="TH Sarabun New" panose="020B0500040200020003" charset="0"/>
                <a:cs typeface="TH Sarabun New" panose="020B0500040200020003" charset="0"/>
              </a:rPr>
              <a:t>ศูนย์ส่งเสริมและบริการสมาชิก</a:t>
            </a:r>
            <a:endParaRPr lang="th-TH" sz="6600" b="1">
              <a:latin typeface="TH Sarabun New" panose="020B0500040200020003" charset="0"/>
              <a:cs typeface="TH Sarabun New" panose="020B0500040200020003" charset="0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487805" y="2778760"/>
            <a:ext cx="3625850" cy="799465"/>
          </a:xfrm>
        </p:spPr>
        <p:txBody>
          <a:bodyPr/>
          <a:lstStyle/>
          <a:p>
            <a:r>
              <a:rPr lang="th-TH" sz="4000" b="1">
                <a:latin typeface="TH Sarabun New" panose="020B0500040200020003" charset="0"/>
                <a:cs typeface="TH Sarabun New" panose="020B0500040200020003" charset="0"/>
              </a:rPr>
              <a:t>จังหวัดเป้าหมาย</a:t>
            </a:r>
            <a:endParaRPr lang="th-TH" sz="4000" b="1">
              <a:latin typeface="TH Sarabun New" panose="020B0500040200020003" charset="0"/>
              <a:cs typeface="TH Sarabun New" panose="020B0500040200020003" charset="0"/>
            </a:endParaRPr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1560830" y="3578225"/>
            <a:ext cx="3434715" cy="255333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th-TH" altLang="th-TH" sz="4000" b="1">
                <a:solidFill>
                  <a:schemeClr val="tx1"/>
                </a:solidFill>
                <a:latin typeface="Cloud Light" panose="02000000000000000000" charset="0"/>
                <a:cs typeface="Cloud Light" panose="02000000000000000000" charset="0"/>
              </a:rPr>
              <a:t>- ยะลา</a:t>
            </a:r>
            <a:endParaRPr lang="th-TH" altLang="th-TH" sz="4000" b="1">
              <a:solidFill>
                <a:schemeClr val="tx1"/>
              </a:solidFill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solidFill>
                  <a:schemeClr val="tx1"/>
                </a:solidFill>
                <a:latin typeface="Cloud Light" panose="02000000000000000000" charset="0"/>
                <a:cs typeface="Cloud Light" panose="02000000000000000000" charset="0"/>
              </a:rPr>
              <a:t>- ปัตตานี</a:t>
            </a:r>
            <a:endParaRPr lang="th-TH" altLang="th-TH" sz="4000" b="1">
              <a:solidFill>
                <a:schemeClr val="tx1"/>
              </a:solidFill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solidFill>
                  <a:schemeClr val="tx1"/>
                </a:solidFill>
                <a:latin typeface="Cloud Light" panose="02000000000000000000" charset="0"/>
                <a:cs typeface="Cloud Light" panose="02000000000000000000" charset="0"/>
              </a:rPr>
              <a:t>- สงขลา</a:t>
            </a:r>
            <a:endParaRPr lang="th-TH" altLang="th-TH" sz="4000" b="1">
              <a:solidFill>
                <a:schemeClr val="tx1"/>
              </a:solidFill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solidFill>
                  <a:schemeClr val="tx1"/>
                </a:solidFill>
                <a:latin typeface="Cloud Light" panose="02000000000000000000" charset="0"/>
                <a:cs typeface="Cloud Light" panose="02000000000000000000" charset="0"/>
              </a:rPr>
              <a:t>- นครศรีธรรมราช</a:t>
            </a:r>
            <a:endParaRPr lang="th-TH" altLang="th-TH" sz="4000" b="1">
              <a:solidFill>
                <a:schemeClr val="tx1"/>
              </a:solidFill>
              <a:latin typeface="Cloud Light" panose="02000000000000000000" charset="0"/>
              <a:cs typeface="Cloud Light" panose="02000000000000000000" charset="0"/>
            </a:endParaRPr>
          </a:p>
        </p:txBody>
      </p:sp>
      <p:sp>
        <p:nvSpPr>
          <p:cNvPr id="5" name="กล่องข้อความ 4"/>
          <p:cNvSpPr txBox="1"/>
          <p:nvPr/>
        </p:nvSpPr>
        <p:spPr>
          <a:xfrm>
            <a:off x="5911850" y="3578225"/>
            <a:ext cx="2651125" cy="255333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กระบี่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ตรัง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สุราษฎร์ธานี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นราธิวาส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</p:txBody>
      </p:sp>
      <p:sp>
        <p:nvSpPr>
          <p:cNvPr id="6" name="กล่องข้อความ 5"/>
          <p:cNvSpPr txBox="1"/>
          <p:nvPr/>
        </p:nvSpPr>
        <p:spPr>
          <a:xfrm>
            <a:off x="9479280" y="3578225"/>
            <a:ext cx="1650365" cy="13220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ระนอง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สตูล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</p:txBody>
      </p:sp>
      <p:pic>
        <p:nvPicPr>
          <p:cNvPr id="7" name="รูปภาพ 6" descr="logo-vector-new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78120" y="259715"/>
            <a:ext cx="1630680" cy="16306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2207260" y="1557020"/>
            <a:ext cx="7772400" cy="1470025"/>
          </a:xfrm>
        </p:spPr>
        <p:txBody>
          <a:bodyPr/>
          <a:lstStyle/>
          <a:p>
            <a:r>
              <a:rPr lang="th-TH" sz="6600" b="1">
                <a:latin typeface="TH Sarabun New" panose="020B0500040200020003" charset="0"/>
                <a:cs typeface="TH Sarabun New" panose="020B0500040200020003" charset="0"/>
              </a:rPr>
              <a:t>ศูนย์ส่งเสริมและบริการสมาชิก</a:t>
            </a:r>
            <a:endParaRPr lang="th-TH" sz="6600" b="1">
              <a:latin typeface="TH Sarabun New" panose="020B0500040200020003" charset="0"/>
              <a:cs typeface="TH Sarabun New" panose="020B0500040200020003" charset="0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487805" y="2778760"/>
            <a:ext cx="3625850" cy="799465"/>
          </a:xfrm>
        </p:spPr>
        <p:txBody>
          <a:bodyPr/>
          <a:lstStyle/>
          <a:p>
            <a:r>
              <a:rPr lang="th-TH" sz="4000" b="1">
                <a:latin typeface="TH Sarabun New" panose="020B0500040200020003" charset="0"/>
                <a:cs typeface="TH Sarabun New" panose="020B0500040200020003" charset="0"/>
              </a:rPr>
              <a:t>จังหวัดเป้าหมาย</a:t>
            </a:r>
            <a:endParaRPr lang="th-TH" sz="4000" b="1">
              <a:latin typeface="TH Sarabun New" panose="020B0500040200020003" charset="0"/>
              <a:cs typeface="TH Sarabun New" panose="020B0500040200020003" charset="0"/>
            </a:endParaRPr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412750" y="3573145"/>
            <a:ext cx="2247265" cy="255333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th-TH" altLang="th-TH" sz="4000" b="1">
                <a:solidFill>
                  <a:schemeClr val="tx1"/>
                </a:solidFill>
                <a:latin typeface="Cloud Light" panose="02000000000000000000" charset="0"/>
                <a:cs typeface="Cloud Light" panose="02000000000000000000" charset="0"/>
              </a:rPr>
              <a:t>- อ่างทอง</a:t>
            </a:r>
            <a:endParaRPr lang="th-TH" altLang="th-TH" sz="4000" b="1">
              <a:solidFill>
                <a:schemeClr val="tx1"/>
              </a:solidFill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solidFill>
                  <a:schemeClr val="tx1"/>
                </a:solidFill>
                <a:latin typeface="Cloud Light" panose="02000000000000000000" charset="0"/>
                <a:cs typeface="Cloud Light" panose="02000000000000000000" charset="0"/>
              </a:rPr>
              <a:t>- นครปฐม</a:t>
            </a:r>
            <a:endParaRPr lang="th-TH" altLang="th-TH" sz="4000" b="1">
              <a:solidFill>
                <a:schemeClr val="tx1"/>
              </a:solidFill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solidFill>
                  <a:schemeClr val="tx1"/>
                </a:solidFill>
                <a:latin typeface="Cloud Light" panose="02000000000000000000" charset="0"/>
                <a:cs typeface="Cloud Light" panose="02000000000000000000" charset="0"/>
              </a:rPr>
              <a:t>- นครนายก</a:t>
            </a:r>
            <a:endParaRPr lang="th-TH" altLang="th-TH" sz="4000" b="1">
              <a:solidFill>
                <a:schemeClr val="tx1"/>
              </a:solidFill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solidFill>
                  <a:schemeClr val="tx1"/>
                </a:solidFill>
                <a:latin typeface="Cloud Light" panose="02000000000000000000" charset="0"/>
                <a:cs typeface="Cloud Light" panose="02000000000000000000" charset="0"/>
              </a:rPr>
              <a:t>- สระบุรี</a:t>
            </a:r>
            <a:endParaRPr lang="th-TH" altLang="th-TH" sz="4000" b="1">
              <a:solidFill>
                <a:schemeClr val="tx1"/>
              </a:solidFill>
              <a:latin typeface="Cloud Light" panose="02000000000000000000" charset="0"/>
              <a:cs typeface="Cloud Light" panose="02000000000000000000" charset="0"/>
            </a:endParaRPr>
          </a:p>
        </p:txBody>
      </p:sp>
      <p:sp>
        <p:nvSpPr>
          <p:cNvPr id="5" name="กล่องข้อความ 4"/>
          <p:cNvSpPr txBox="1"/>
          <p:nvPr/>
        </p:nvSpPr>
        <p:spPr>
          <a:xfrm>
            <a:off x="2678430" y="3573145"/>
            <a:ext cx="2973705" cy="255333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ชลบุรี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สุพรรณบุรี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จันทบุรี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สมุทรสงคราม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</p:txBody>
      </p:sp>
      <p:sp>
        <p:nvSpPr>
          <p:cNvPr id="6" name="กล่องข้อความ 5"/>
          <p:cNvSpPr txBox="1"/>
          <p:nvPr/>
        </p:nvSpPr>
        <p:spPr>
          <a:xfrm>
            <a:off x="5670550" y="3573145"/>
            <a:ext cx="3717290" cy="255333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ประจวบคิรีขันธ์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pPr algn="l"/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ระยอง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pPr algn="l"/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สมุทรปราการ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pPr algn="l"/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</a:t>
            </a:r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  <a:sym typeface="+mn-ea"/>
              </a:rPr>
              <a:t>พระนครศรีอยุธยา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</p:txBody>
      </p:sp>
      <p:pic>
        <p:nvPicPr>
          <p:cNvPr id="7" name="รูปภาพ 6" descr="logo-vector-new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78120" y="259715"/>
            <a:ext cx="1630680" cy="1630680"/>
          </a:xfrm>
          <a:prstGeom prst="rect">
            <a:avLst/>
          </a:prstGeom>
        </p:spPr>
      </p:pic>
      <p:sp>
        <p:nvSpPr>
          <p:cNvPr id="8" name="กล่องข้อความ 7"/>
          <p:cNvSpPr txBox="1"/>
          <p:nvPr/>
        </p:nvSpPr>
        <p:spPr>
          <a:xfrm>
            <a:off x="9406255" y="3573145"/>
            <a:ext cx="2407920" cy="255333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เพชรบุรี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ปทุมธานี</a:t>
            </a:r>
            <a:b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</a:br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กาญจนบุรี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  <a:p>
            <a:r>
              <a:rPr lang="th-TH" altLang="th-TH" sz="4000" b="1">
                <a:latin typeface="Cloud Light" panose="02000000000000000000" charset="0"/>
                <a:cs typeface="Cloud Light" panose="02000000000000000000" charset="0"/>
              </a:rPr>
              <a:t>- สระแก้ว</a:t>
            </a:r>
            <a:endParaRPr lang="th-TH" altLang="th-TH" sz="4000" b="1">
              <a:latin typeface="Cloud Light" panose="02000000000000000000" charset="0"/>
              <a:cs typeface="Cloud Light" panose="02000000000000000000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09600" y="346393"/>
            <a:ext cx="10972800" cy="1143000"/>
          </a:xfrm>
        </p:spPr>
        <p:txBody>
          <a:bodyPr/>
          <a:p>
            <a:r>
              <a:rPr lang="th-TH" altLang="th-TH" sz="5400" b="1">
                <a:latin typeface="TH Sarabun New" panose="020B0500040200020003" charset="0"/>
                <a:cs typeface="TH Sarabun New" panose="020B0500040200020003" charset="0"/>
              </a:rPr>
              <a:t>ศู</a:t>
            </a:r>
            <a:r>
              <a:rPr lang="th-TH" altLang="th-TH" sz="5400" b="1">
                <a:latin typeface="TH Sarabun New" panose="020B0500040200020003" charset="0"/>
                <a:cs typeface="TH Sarabun New" panose="020B0500040200020003" charset="0"/>
              </a:rPr>
              <a:t>นย์ส่งเสริมและบริการสมาชิกภูมิภาค</a:t>
            </a:r>
            <a:endParaRPr lang="th-TH" altLang="th-TH" sz="5400" b="1">
              <a:latin typeface="TH Sarabun New" panose="020B0500040200020003" charset="0"/>
              <a:cs typeface="TH Sarabun New" panose="020B0500040200020003" charset="0"/>
            </a:endParaRPr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1199515" y="1629410"/>
            <a:ext cx="10585450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th-TH" sz="4400" b="1">
                <a:solidFill>
                  <a:schemeClr val="accent1">
                    <a:lumMod val="50000"/>
                  </a:schemeClr>
                </a:solidFill>
                <a:latin typeface="TH Sarabun New" panose="020B0500040200020003" charset="0"/>
                <a:cs typeface="TH Sarabun New" panose="020B0500040200020003" charset="0"/>
              </a:rPr>
              <a:t>3. ชื่อ </a:t>
            </a:r>
            <a:r>
              <a:rPr lang="en-US" sz="4400" b="1">
                <a:solidFill>
                  <a:schemeClr val="accent1">
                    <a:lumMod val="50000"/>
                  </a:schemeClr>
                </a:solidFill>
                <a:latin typeface="TH Sarabun New" panose="020B0500040200020003" charset="0"/>
                <a:cs typeface="TH Sarabun New" panose="020B0500040200020003" charset="0"/>
              </a:rPr>
              <a:t>“</a:t>
            </a:r>
            <a:r>
              <a:rPr lang="th-TH" sz="4400" b="1">
                <a:solidFill>
                  <a:schemeClr val="accent1">
                    <a:lumMod val="50000"/>
                  </a:schemeClr>
                </a:solidFill>
                <a:latin typeface="TH Sarabun New" panose="020B0500040200020003" charset="0"/>
                <a:cs typeface="TH Sarabun New" panose="020B0500040200020003" charset="0"/>
              </a:rPr>
              <a:t>ศูนย์ส่งเสริมและบริการสมาชิก สอ.พช.</a:t>
            </a:r>
            <a:r>
              <a:rPr lang="en-US" sz="4400" b="1">
                <a:solidFill>
                  <a:schemeClr val="accent1">
                    <a:lumMod val="50000"/>
                  </a:schemeClr>
                </a:solidFill>
                <a:latin typeface="TH Sarabun New" panose="020B0500040200020003" charset="0"/>
                <a:cs typeface="TH Sarabun New" panose="020B0500040200020003" charset="0"/>
              </a:rPr>
              <a:t>”</a:t>
            </a:r>
            <a:r>
              <a:rPr lang="th-TH" altLang="en-US" sz="4400" b="1">
                <a:solidFill>
                  <a:schemeClr val="accent1">
                    <a:lumMod val="50000"/>
                  </a:schemeClr>
                </a:solidFill>
                <a:latin typeface="TH Sarabun New" panose="020B0500040200020003" charset="0"/>
                <a:cs typeface="TH Sarabun New" panose="020B0500040200020003" charset="0"/>
              </a:rPr>
              <a:t> จังหวัด .....</a:t>
            </a:r>
            <a:endParaRPr lang="th-TH" altLang="en-US" sz="4400" b="1">
              <a:solidFill>
                <a:schemeClr val="accent1">
                  <a:lumMod val="50000"/>
                </a:schemeClr>
              </a:solidFill>
              <a:latin typeface="TH Sarabun New" panose="020B0500040200020003" charset="0"/>
              <a:cs typeface="TH Sarabun New" panose="020B0500040200020003" charset="0"/>
            </a:endParaRPr>
          </a:p>
          <a:p>
            <a:r>
              <a:rPr lang="th-TH" altLang="en-US" sz="4400" b="1">
                <a:solidFill>
                  <a:schemeClr val="accent1">
                    <a:lumMod val="50000"/>
                  </a:schemeClr>
                </a:solidFill>
                <a:latin typeface="TH Sarabun New" panose="020B0500040200020003" charset="0"/>
                <a:cs typeface="TH Sarabun New" panose="020B0500040200020003" charset="0"/>
              </a:rPr>
              <a:t>4. องค์ประกอบของคณะกรรมการบริหารศูนย์ (จำนวน+ตำแหน่งตามความเหมาะสม)</a:t>
            </a:r>
            <a:endParaRPr lang="th-TH" altLang="en-US" sz="4400" b="1">
              <a:solidFill>
                <a:schemeClr val="accent1">
                  <a:lumMod val="50000"/>
                </a:schemeClr>
              </a:solidFill>
              <a:latin typeface="TH Sarabun New" panose="020B0500040200020003" charset="0"/>
              <a:cs typeface="TH Sarabun New" panose="020B0500040200020003" charset="0"/>
            </a:endParaRPr>
          </a:p>
          <a:p>
            <a:r>
              <a:rPr lang="th-TH" altLang="en-US" sz="3600" b="1">
                <a:latin typeface="TH Sarabun New" panose="020B0500040200020003" charset="0"/>
                <a:cs typeface="TH Sarabun New" panose="020B0500040200020003" charset="0"/>
              </a:rPr>
              <a:t>    - ตัวแทน</a:t>
            </a:r>
            <a:endParaRPr lang="th-TH" altLang="en-US" sz="3600" b="1">
              <a:latin typeface="TH Sarabun New" panose="020B0500040200020003" charset="0"/>
              <a:cs typeface="TH Sarabun New" panose="020B0500040200020003" charset="0"/>
            </a:endParaRPr>
          </a:p>
          <a:p>
            <a:r>
              <a:rPr lang="th-TH" altLang="en-US" sz="3600" b="1">
                <a:latin typeface="TH Sarabun New" panose="020B0500040200020003" charset="0"/>
                <a:cs typeface="TH Sarabun New" panose="020B0500040200020003" charset="0"/>
              </a:rPr>
              <a:t>    - ผู้แทน (ข้าราชการ + ข้าราชการบำนาญ)</a:t>
            </a:r>
            <a:endParaRPr lang="th-TH" altLang="en-US" sz="3600" b="1">
              <a:latin typeface="TH Sarabun New" panose="020B0500040200020003" charset="0"/>
              <a:cs typeface="TH Sarabun New" panose="020B0500040200020003" charset="0"/>
            </a:endParaRPr>
          </a:p>
          <a:p>
            <a:r>
              <a:rPr lang="th-TH" altLang="en-US" sz="3600" b="1">
                <a:latin typeface="TH Sarabun New" panose="020B0500040200020003" charset="0"/>
                <a:cs typeface="TH Sarabun New" panose="020B0500040200020003" charset="0"/>
              </a:rPr>
              <a:t>    - กรรมการบริหารกลุ่ม</a:t>
            </a:r>
            <a:endParaRPr lang="th-TH" altLang="en-US" sz="3600" b="1">
              <a:latin typeface="TH Sarabun New" panose="020B0500040200020003" charset="0"/>
              <a:cs typeface="TH Sarabun New" panose="020B0500040200020003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09600" y="346393"/>
            <a:ext cx="10972800" cy="1143000"/>
          </a:xfrm>
        </p:spPr>
        <p:txBody>
          <a:bodyPr/>
          <a:p>
            <a:r>
              <a:rPr lang="th-TH" altLang="th-TH" sz="5400" b="1">
                <a:latin typeface="TH Sarabun New" panose="020B0500040200020003" charset="0"/>
                <a:cs typeface="TH Sarabun New" panose="020B0500040200020003" charset="0"/>
              </a:rPr>
              <a:t>ศู</a:t>
            </a:r>
            <a:r>
              <a:rPr lang="th-TH" altLang="th-TH" sz="5400" b="1">
                <a:latin typeface="TH Sarabun New" panose="020B0500040200020003" charset="0"/>
                <a:cs typeface="TH Sarabun New" panose="020B0500040200020003" charset="0"/>
              </a:rPr>
              <a:t>นย์ส่งเสริมและบริการสมาชิกภูมิภาค</a:t>
            </a:r>
            <a:endParaRPr lang="th-TH" altLang="th-TH" sz="5400" b="1">
              <a:latin typeface="TH Sarabun New" panose="020B0500040200020003" charset="0"/>
              <a:cs typeface="TH Sarabun New" panose="020B0500040200020003" charset="0"/>
            </a:endParaRPr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540385" y="1629410"/>
            <a:ext cx="11244580" cy="35382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th-TH" sz="4400" b="1">
                <a:solidFill>
                  <a:schemeClr val="accent1">
                    <a:lumMod val="50000"/>
                  </a:schemeClr>
                </a:solidFill>
                <a:latin typeface="TH Sarabun New" panose="020B0500040200020003" charset="0"/>
                <a:cs typeface="TH Sarabun New" panose="020B0500040200020003" charset="0"/>
              </a:rPr>
              <a:t>5. บทบาทหน้าที่</a:t>
            </a:r>
            <a:endParaRPr lang="th-TH" sz="4400" b="1">
              <a:solidFill>
                <a:schemeClr val="accent1">
                  <a:lumMod val="50000"/>
                </a:schemeClr>
              </a:solidFill>
              <a:latin typeface="TH Sarabun New" panose="020B0500040200020003" charset="0"/>
              <a:cs typeface="TH Sarabun New" panose="020B0500040200020003" charset="0"/>
            </a:endParaRPr>
          </a:p>
          <a:p>
            <a:r>
              <a:rPr lang="th-TH" altLang="en-US" sz="3600" b="1">
                <a:latin typeface="TH Sarabun New" panose="020B0500040200020003" charset="0"/>
                <a:cs typeface="TH Sarabun New" panose="020B0500040200020003" charset="0"/>
              </a:rPr>
              <a:t>    - ส่งเสริมความรู้เรื่องการสหกรณ์และการเงินแก่สมาชิก</a:t>
            </a:r>
            <a:endParaRPr lang="th-TH" altLang="en-US" sz="3600" b="1">
              <a:latin typeface="TH Sarabun New" panose="020B0500040200020003" charset="0"/>
              <a:cs typeface="TH Sarabun New" panose="020B0500040200020003" charset="0"/>
            </a:endParaRPr>
          </a:p>
          <a:p>
            <a:r>
              <a:rPr lang="th-TH" altLang="en-US" sz="3600" b="1">
                <a:latin typeface="TH Sarabun New" panose="020B0500040200020003" charset="0"/>
                <a:cs typeface="TH Sarabun New" panose="020B0500040200020003" charset="0"/>
              </a:rPr>
              <a:t>    - ให้คำปรึกษาด้านการเงินและธุรกรรมแก่สมาชิก</a:t>
            </a:r>
            <a:endParaRPr lang="th-TH" altLang="en-US" sz="3600" b="1">
              <a:latin typeface="TH Sarabun New" panose="020B0500040200020003" charset="0"/>
              <a:cs typeface="TH Sarabun New" panose="020B0500040200020003" charset="0"/>
            </a:endParaRPr>
          </a:p>
          <a:p>
            <a:r>
              <a:rPr lang="th-TH" altLang="en-US" sz="3600" b="1">
                <a:latin typeface="TH Sarabun New" panose="020B0500040200020003" charset="0"/>
                <a:cs typeface="TH Sarabun New" panose="020B0500040200020003" charset="0"/>
              </a:rPr>
              <a:t>    - ให้คำปรึกษาแก่สมาชิก และครอบครัวสมาชิกด้านผลิตภัณฑ์และบริการของ สอ.พช.</a:t>
            </a:r>
            <a:endParaRPr lang="th-TH" altLang="en-US" sz="3600" b="1">
              <a:latin typeface="TH Sarabun New" panose="020B0500040200020003" charset="0"/>
              <a:cs typeface="TH Sarabun New" panose="020B0500040200020003" charset="0"/>
            </a:endParaRPr>
          </a:p>
          <a:p>
            <a:r>
              <a:rPr lang="th-TH" altLang="en-US" sz="3600" b="1">
                <a:latin typeface="TH Sarabun New" panose="020B0500040200020003" charset="0"/>
                <a:cs typeface="TH Sarabun New" panose="020B0500040200020003" charset="0"/>
              </a:rPr>
              <a:t>    - ส่งเสริมการรวมกลุ่มย่อยของสมาชิก ในกลุ่มข้าราชการบำนาญเพื่อขับเคลื่อน  </a:t>
            </a:r>
            <a:br>
              <a:rPr lang="th-TH" altLang="en-US" sz="3600" b="1">
                <a:latin typeface="TH Sarabun New" panose="020B0500040200020003" charset="0"/>
                <a:cs typeface="TH Sarabun New" panose="020B0500040200020003" charset="0"/>
              </a:rPr>
            </a:br>
            <a:r>
              <a:rPr lang="th-TH" altLang="en-US" sz="3600" b="1">
                <a:latin typeface="TH Sarabun New" panose="020B0500040200020003" charset="0"/>
                <a:cs typeface="TH Sarabun New" panose="020B0500040200020003" charset="0"/>
              </a:rPr>
              <a:t>      กิจกรรม สอ.พช.</a:t>
            </a:r>
            <a:endParaRPr lang="th-TH" altLang="en-US" sz="3600" b="1">
              <a:latin typeface="TH Sarabun New" panose="020B0500040200020003" charset="0"/>
              <a:cs typeface="TH Sarabun New" panose="020B0500040200020003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09600" y="346393"/>
            <a:ext cx="10972800" cy="1143000"/>
          </a:xfrm>
        </p:spPr>
        <p:txBody>
          <a:bodyPr/>
          <a:p>
            <a:r>
              <a:rPr lang="th-TH" altLang="th-TH" sz="5400" b="1">
                <a:latin typeface="TH Sarabun New" panose="020B0500040200020003" charset="0"/>
                <a:cs typeface="TH Sarabun New" panose="020B0500040200020003" charset="0"/>
              </a:rPr>
              <a:t>ศู</a:t>
            </a:r>
            <a:r>
              <a:rPr lang="th-TH" altLang="th-TH" sz="5400" b="1">
                <a:latin typeface="TH Sarabun New" panose="020B0500040200020003" charset="0"/>
                <a:cs typeface="TH Sarabun New" panose="020B0500040200020003" charset="0"/>
              </a:rPr>
              <a:t>นย์ส่งเสริมและบริการสมาชิกภูมิภาค</a:t>
            </a:r>
            <a:endParaRPr lang="th-TH" altLang="th-TH" sz="5400" b="1">
              <a:latin typeface="TH Sarabun New" panose="020B0500040200020003" charset="0"/>
              <a:cs typeface="TH Sarabun New" panose="020B0500040200020003" charset="0"/>
            </a:endParaRPr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540385" y="1414145"/>
            <a:ext cx="11244580" cy="52006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th-TH" sz="4400" b="1">
                <a:solidFill>
                  <a:schemeClr val="accent1">
                    <a:lumMod val="50000"/>
                  </a:schemeClr>
                </a:solidFill>
                <a:latin typeface="TH Sarabun New" panose="020B0500040200020003" charset="0"/>
                <a:cs typeface="TH Sarabun New" panose="020B0500040200020003" charset="0"/>
              </a:rPr>
              <a:t>6. การบริการ</a:t>
            </a:r>
            <a:endParaRPr lang="th-TH" sz="4400" b="1">
              <a:solidFill>
                <a:schemeClr val="accent1">
                  <a:lumMod val="50000"/>
                </a:schemeClr>
              </a:solidFill>
              <a:latin typeface="TH Sarabun New" panose="020B0500040200020003" charset="0"/>
              <a:cs typeface="TH Sarabun New" panose="020B0500040200020003" charset="0"/>
            </a:endParaRPr>
          </a:p>
          <a:p>
            <a:r>
              <a:rPr lang="th-TH" altLang="en-US" sz="3600" b="1">
                <a:latin typeface="TH Sarabun New" panose="020B0500040200020003" charset="0"/>
                <a:cs typeface="TH Sarabun New" panose="020B0500040200020003" charset="0"/>
              </a:rPr>
              <a:t>    - บริการแบบฟอร์มต่างๆ</a:t>
            </a:r>
            <a:endParaRPr lang="th-TH" altLang="en-US" sz="3600" b="1">
              <a:latin typeface="TH Sarabun New" panose="020B0500040200020003" charset="0"/>
              <a:cs typeface="TH Sarabun New" panose="020B0500040200020003" charset="0"/>
            </a:endParaRPr>
          </a:p>
          <a:p>
            <a:r>
              <a:rPr lang="th-TH" altLang="en-US" sz="3600" b="1">
                <a:latin typeface="TH Sarabun New" panose="020B0500040200020003" charset="0"/>
                <a:cs typeface="TH Sarabun New" panose="020B0500040200020003" charset="0"/>
              </a:rPr>
              <a:t>    - ให้คำแนะนำการตรวจสอบข้อมูลส่วนตัวผ่านระบบ on-line ของสหกรณ์</a:t>
            </a:r>
            <a:endParaRPr lang="th-TH" altLang="en-US" sz="3600" b="1">
              <a:latin typeface="TH Sarabun New" panose="020B0500040200020003" charset="0"/>
              <a:cs typeface="TH Sarabun New" panose="020B0500040200020003" charset="0"/>
            </a:endParaRPr>
          </a:p>
          <a:p>
            <a:r>
              <a:rPr lang="th-TH" altLang="en-US" sz="3600" b="1">
                <a:latin typeface="TH Sarabun New" panose="020B0500040200020003" charset="0"/>
                <a:cs typeface="TH Sarabun New" panose="020B0500040200020003" charset="0"/>
              </a:rPr>
              <a:t>    - บริการวิชาการ ให้คำปรึกษาทางการเงินแก่สมาชิก (การวางแผนการเงิน การออม การลงทุนการแก้ปัญหาหนี้สิน</a:t>
            </a:r>
            <a:endParaRPr lang="th-TH" altLang="en-US" sz="3600" b="1">
              <a:latin typeface="TH Sarabun New" panose="020B0500040200020003" charset="0"/>
              <a:cs typeface="TH Sarabun New" panose="020B0500040200020003" charset="0"/>
            </a:endParaRPr>
          </a:p>
          <a:p>
            <a:r>
              <a:rPr lang="th-TH" altLang="en-US" sz="3600" b="1">
                <a:latin typeface="TH Sarabun New" panose="020B0500040200020003" charset="0"/>
                <a:cs typeface="TH Sarabun New" panose="020B0500040200020003" charset="0"/>
              </a:rPr>
              <a:t>    - บริการเอกสารให้สมาชิกได้รับสวัสดิการตามสิทธิ์อย่างรวดเร็ว</a:t>
            </a:r>
            <a:endParaRPr lang="th-TH" altLang="en-US" sz="3600" b="1">
              <a:latin typeface="TH Sarabun New" panose="020B0500040200020003" charset="0"/>
              <a:cs typeface="TH Sarabun New" panose="020B0500040200020003" charset="0"/>
            </a:endParaRPr>
          </a:p>
          <a:p>
            <a:r>
              <a:rPr lang="th-TH" altLang="en-US" sz="3600" b="1">
                <a:latin typeface="TH Sarabun New" panose="020B0500040200020003" charset="0"/>
                <a:cs typeface="TH Sarabun New" panose="020B0500040200020003" charset="0"/>
              </a:rPr>
              <a:t>    - ติดตามช่วยเหลือสมาชิกที่ประสบปัญหาเพื่อประโยชน์ของสมาชิกและสหกรณ์ได้ทันการณ์</a:t>
            </a:r>
            <a:endParaRPr lang="th-TH" altLang="en-US" sz="3600" b="1">
              <a:latin typeface="TH Sarabun New" panose="020B0500040200020003" charset="0"/>
              <a:cs typeface="TH Sarabun New" panose="020B0500040200020003" charset="0"/>
            </a:endParaRPr>
          </a:p>
          <a:p>
            <a:r>
              <a:rPr lang="th-TH" altLang="en-US" sz="3600" b="1">
                <a:latin typeface="TH Sarabun New" panose="020B0500040200020003" charset="0"/>
                <a:cs typeface="TH Sarabun New" panose="020B0500040200020003" charset="0"/>
              </a:rPr>
              <a:t>    - ให้คำแนะนำการรวมกลุ่มสนใจของสมาชิกเพื่อทำกิจกรรมพัฒนาคุณภาพชีวิต.</a:t>
            </a:r>
            <a:endParaRPr lang="th-TH" altLang="en-US" sz="3600" b="1">
              <a:latin typeface="TH Sarabun New" panose="020B0500040200020003" charset="0"/>
              <a:cs typeface="TH Sarabun New" panose="020B0500040200020003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2640</Words>
  <Application>WPS Presentation</Application>
  <PresentationFormat>นำเสนอทางหน้าจอ (4:3)</PresentationFormat>
  <Paragraphs>141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0" baseType="lpstr">
      <vt:lpstr>Arial</vt:lpstr>
      <vt:lpstr>SimSun</vt:lpstr>
      <vt:lpstr>Wingdings</vt:lpstr>
      <vt:lpstr>TH Sarabun New</vt:lpstr>
      <vt:lpstr>Cloud Light</vt:lpstr>
      <vt:lpstr>Microsoft YaHei</vt:lpstr>
      <vt:lpstr>Angsana New</vt:lpstr>
      <vt:lpstr>TH Sarabun PSK</vt:lpstr>
      <vt:lpstr>Arial Unicode MS</vt:lpstr>
      <vt:lpstr>Default Design</vt:lpstr>
      <vt:lpstr>ศูนย์ส่งเสริมและบริการสมาชิกภูมิภาค</vt:lpstr>
      <vt:lpstr>ศูนย์ส่งเสริมและบริการสมาชิกภูมิภาค</vt:lpstr>
      <vt:lpstr>ศูนย์ส่งเสริมและบริการสมาชิก</vt:lpstr>
      <vt:lpstr>ศูนย์ส่งเสริมและบริการสมาชิก</vt:lpstr>
      <vt:lpstr>ศูนย์ส่งเสริมและบริการสมาชิก</vt:lpstr>
      <vt:lpstr>ศูนย์ส่งเสริมและบริการสมาชิก</vt:lpstr>
      <vt:lpstr>ศูนย์ส่งเสริมและบริการสมาชิกภูมิภาค</vt:lpstr>
      <vt:lpstr>ศูนย์ส่งเสริมและบริการสมาชิกภูมิภาค</vt:lpstr>
      <vt:lpstr>ศูนย์ส่งเสริมและบริการสมาชิกภูมิภาค</vt:lpstr>
      <vt:lpstr>ศูนย์ส่งเสริมและบริการสมาชิกภูมิภาค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Phacharapol</cp:lastModifiedBy>
  <cp:revision>9</cp:revision>
  <dcterms:created xsi:type="dcterms:W3CDTF">2020-11-30T02:51:00Z</dcterms:created>
  <dcterms:modified xsi:type="dcterms:W3CDTF">2023-06-30T09:13:25Z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1054-11.2.0.10014</vt:lpwstr>
  </property>
</Properties>
</file>