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9646"/>
    <a:srgbClr val="878787"/>
    <a:srgbClr val="7F64A2"/>
    <a:srgbClr val="9BBB59"/>
    <a:srgbClr val="4F80BD"/>
    <a:srgbClr val="D4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94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th-TH" smtClean="0"/>
            </a:fld>
            <a:endParaRPr lang="th-TH"/>
          </a:p>
        </p:txBody>
      </p:sp>
      <p:sp>
        <p:nvSpPr>
          <p:cNvPr id="4" name="พื้นที่ที่สำรองไว้ ภาพใ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พื้นที่ที่สำรองไว้ 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ตัวแทนภาพในภาพนิ่ง 1"/>
          <p:cNvSpPr/>
          <p:nvPr>
            <p:ph type="sldImg" idx="2"/>
          </p:nvPr>
        </p:nvSpPr>
        <p:spPr/>
      </p:sp>
      <p:sp>
        <p:nvSpPr>
          <p:cNvPr id="3" name="ตัวแทนข้อความ 2"/>
          <p:cNvSpPr/>
          <p:nvPr>
            <p:ph type="body" idx="3"/>
          </p:nvPr>
        </p:nvSpPr>
        <p:spPr/>
        <p:txBody>
          <a:bodyPr/>
          <a:p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5E41-0D2B-47A7-B8DD-BB84F03009F5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8F7D-80CF-4291-9D05-0D83605AC991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1860" y="2708910"/>
            <a:ext cx="10363200" cy="1470025"/>
          </a:xfrm>
        </p:spPr>
        <p:txBody>
          <a:bodyPr>
            <a:normAutofit/>
          </a:bodyPr>
          <a:lstStyle/>
          <a:p>
            <a:r>
              <a:rPr lang="th-TH" sz="5400" b="1"/>
              <a:t>“ความเคลื่อนไหว และการขับเคลื่อนยุทธศาสตร์ ”</a:t>
            </a:r>
            <a:endParaRPr lang="th-TH" sz="5400" b="1"/>
          </a:p>
        </p:txBody>
      </p:sp>
      <p:pic>
        <p:nvPicPr>
          <p:cNvPr id="5" name="รูปภาพ 4" descr="logo-vector-new-o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16840"/>
            <a:ext cx="2017395" cy="2017395"/>
          </a:xfrm>
          <a:prstGeom prst="rect">
            <a:avLst/>
          </a:prstGeom>
        </p:spPr>
      </p:pic>
      <p:sp>
        <p:nvSpPr>
          <p:cNvPr id="6" name="ชื่อเรื่องรอง 2"/>
          <p:cNvSpPr>
            <a:spLocks noGrp="1"/>
          </p:cNvSpPr>
          <p:nvPr/>
        </p:nvSpPr>
        <p:spPr>
          <a:xfrm>
            <a:off x="2423795" y="981075"/>
            <a:ext cx="8712200" cy="64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th-TH" sz="4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พัฒนาศักยภาพกลไกการบริหารสหกรณ์แบบมีส่วนร่วม (4 ภาค) </a:t>
            </a:r>
            <a:endParaRPr lang="th-TH" sz="40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ชื่อเรื่องรอง 2"/>
          <p:cNvSpPr>
            <a:spLocks noGrp="1"/>
          </p:cNvSpPr>
          <p:nvPr/>
        </p:nvSpPr>
        <p:spPr>
          <a:xfrm>
            <a:off x="2423795" y="548640"/>
            <a:ext cx="8712200" cy="64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th-TH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โครงการ</a:t>
            </a:r>
            <a:endParaRPr lang="th-TH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ชื่อเรื่องรอง 2"/>
          <p:cNvSpPr>
            <a:spLocks noGrp="1"/>
          </p:cNvSpPr>
          <p:nvPr/>
        </p:nvSpPr>
        <p:spPr>
          <a:xfrm>
            <a:off x="2565400" y="1557020"/>
            <a:ext cx="8589645" cy="64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SzTx/>
              <a:buFontTx/>
            </a:pPr>
            <a:r>
              <a:rPr lang="th-TH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ประจำปี 2566</a:t>
            </a:r>
            <a:endParaRPr lang="th-TH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ชื่อเรื่อง 1"/>
          <p:cNvSpPr>
            <a:spLocks noGrp="1"/>
          </p:cNvSpPr>
          <p:nvPr/>
        </p:nvSpPr>
        <p:spPr>
          <a:xfrm>
            <a:off x="839470" y="3531235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/>
              <a:t>สหกรณ์ออมทรัพย์กรมการพัฒนาชุมชน จำกัด</a:t>
            </a:r>
            <a:r>
              <a:rPr lang="th-TH" sz="2800"/>
              <a:t> </a:t>
            </a:r>
            <a:endParaRPr lang="th-TH" sz="2800"/>
          </a:p>
        </p:txBody>
      </p:sp>
      <p:sp>
        <p:nvSpPr>
          <p:cNvPr id="13" name="ชื่อเรื่อง 1"/>
          <p:cNvSpPr>
            <a:spLocks noGrp="1"/>
          </p:cNvSpPr>
          <p:nvPr/>
        </p:nvSpPr>
        <p:spPr>
          <a:xfrm>
            <a:off x="1200150" y="2061210"/>
            <a:ext cx="16560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/>
              <a:t>เรื่อง</a:t>
            </a:r>
            <a:endParaRPr lang="th-TH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260985"/>
            <a:ext cx="11384280" cy="1123315"/>
          </a:xfrm>
          <a:solidFill>
            <a:srgbClr val="7F64A2"/>
          </a:solidFill>
        </p:spPr>
        <p:txBody>
          <a:bodyPr/>
          <a:lstStyle/>
          <a:p>
            <a:r>
              <a:rPr lang="en-US" altLang="th-TH" sz="5400" b="1">
                <a:solidFill>
                  <a:schemeClr val="bg1"/>
                </a:solidFill>
                <a:sym typeface="+mn-ea"/>
              </a:rPr>
              <a:t>เป้าหมายยุทธศาสตร์ที่ไม่บรรลุ</a:t>
            </a:r>
            <a:endParaRPr lang="en-US" altLang="th-TH" sz="5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35915" y="1522730"/>
            <a:ext cx="4803775" cy="9601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10" name="ชื่อเรื่อง 1"/>
          <p:cNvSpPr>
            <a:spLocks noGrp="1"/>
          </p:cNvSpPr>
          <p:nvPr/>
        </p:nvSpPr>
        <p:spPr>
          <a:xfrm>
            <a:off x="335915" y="1095375"/>
            <a:ext cx="4851400" cy="147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th-TH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การมีส่วนร่วมในโครงส่งเสริม</a:t>
            </a:r>
            <a:endParaRPr lang="en-US" altLang="th-TH" sz="3600" b="1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12" name="ชื่อเรื่อง 1"/>
          <p:cNvSpPr>
            <a:spLocks noGrp="1"/>
          </p:cNvSpPr>
          <p:nvPr/>
        </p:nvSpPr>
        <p:spPr>
          <a:xfrm>
            <a:off x="335915" y="1522730"/>
            <a:ext cx="4822190" cy="147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th-TH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ความสัมพันธ์ สอ.พช.</a:t>
            </a:r>
            <a:endParaRPr lang="en-US" altLang="th-TH" sz="3600" b="1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921385" y="3176270"/>
            <a:ext cx="1398905" cy="139890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40" name="ชื่อเรื่อง 1"/>
          <p:cNvSpPr>
            <a:spLocks noGrp="1"/>
          </p:cNvSpPr>
          <p:nvPr/>
        </p:nvSpPr>
        <p:spPr>
          <a:xfrm>
            <a:off x="732790" y="4402455"/>
            <a:ext cx="210248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เป้าหมายปี 2565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020445" y="3522345"/>
            <a:ext cx="1457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th-TH" sz="4000">
                <a:solidFill>
                  <a:schemeClr val="bg1"/>
                </a:solidFill>
                <a:latin typeface="Franklin Gothic Heavy" panose="020B0903020102020204" charset="0"/>
                <a:cs typeface="Franklin Gothic Heavy" panose="020B0903020102020204" charset="0"/>
              </a:rPr>
              <a:t>90</a:t>
            </a:r>
            <a:r>
              <a:rPr lang="en-US" altLang="th-TH" sz="4000">
                <a:solidFill>
                  <a:schemeClr val="bg1"/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4000">
              <a:solidFill>
                <a:schemeClr val="bg1"/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3253105" y="2918460"/>
            <a:ext cx="1656715" cy="16567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3319780" y="3356610"/>
            <a:ext cx="212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th-TH" sz="4000">
                <a:solidFill>
                  <a:schemeClr val="bg1"/>
                </a:solidFill>
                <a:latin typeface="Franklin Gothic Heavy" panose="020B0903020102020204" charset="0"/>
                <a:cs typeface="Franklin Gothic Heavy" panose="020B0903020102020204" charset="0"/>
              </a:rPr>
              <a:t>87.6</a:t>
            </a:r>
            <a:r>
              <a:rPr lang="en-US" altLang="th-TH" sz="4000">
                <a:solidFill>
                  <a:schemeClr val="bg1"/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4000">
              <a:solidFill>
                <a:schemeClr val="bg1"/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sp>
        <p:nvSpPr>
          <p:cNvPr id="29" name="แผนผังลำดับงาน: ผสาน 28"/>
          <p:cNvSpPr/>
          <p:nvPr/>
        </p:nvSpPr>
        <p:spPr>
          <a:xfrm rot="16200000">
            <a:off x="2477770" y="3716655"/>
            <a:ext cx="240030" cy="240665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30" name="แผนผังลำดับงาน: ผสาน 29"/>
          <p:cNvSpPr/>
          <p:nvPr/>
        </p:nvSpPr>
        <p:spPr>
          <a:xfrm rot="16200000">
            <a:off x="2820035" y="3660775"/>
            <a:ext cx="314325" cy="31559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36" name="ชื่อเรื่อง 1"/>
          <p:cNvSpPr>
            <a:spLocks noGrp="1"/>
          </p:cNvSpPr>
          <p:nvPr/>
        </p:nvSpPr>
        <p:spPr>
          <a:xfrm>
            <a:off x="3359785" y="4402455"/>
            <a:ext cx="168973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เป้าหมายที่ได้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2854325" y="5422900"/>
            <a:ext cx="21609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6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Heavy" panose="020B0903020102020204" charset="0"/>
                <a:cs typeface="Franklin Gothic Heavy" panose="020B0903020102020204" charset="0"/>
              </a:rPr>
              <a:t>90</a:t>
            </a:r>
            <a:r>
              <a:rPr lang="en-US" altLang="th-TH" sz="6000">
                <a:solidFill>
                  <a:schemeClr val="tx1">
                    <a:lumMod val="65000"/>
                    <a:lumOff val="35000"/>
                  </a:schemeClr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6000">
              <a:solidFill>
                <a:schemeClr val="tx1">
                  <a:lumMod val="65000"/>
                  <a:lumOff val="35000"/>
                </a:schemeClr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cxnSp>
        <p:nvCxnSpPr>
          <p:cNvPr id="43" name="ตัวเชื่อมต่อตรง 42"/>
          <p:cNvCxnSpPr/>
          <p:nvPr/>
        </p:nvCxnSpPr>
        <p:spPr>
          <a:xfrm>
            <a:off x="5446395" y="1557655"/>
            <a:ext cx="0" cy="491744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สี่เหลี่ยมผืนผ้ามุมมน 43"/>
          <p:cNvSpPr/>
          <p:nvPr/>
        </p:nvSpPr>
        <p:spPr>
          <a:xfrm>
            <a:off x="5591810" y="1522730"/>
            <a:ext cx="4488815" cy="9601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pic>
        <p:nvPicPr>
          <p:cNvPr id="46" name="รูปภาพ 45" descr="128d1094313a59f8fca884697b8c587b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4650" y="0"/>
            <a:ext cx="2895600" cy="2668270"/>
          </a:xfrm>
          <a:prstGeom prst="rect">
            <a:avLst/>
          </a:prstGeom>
        </p:spPr>
      </p:pic>
      <p:sp>
        <p:nvSpPr>
          <p:cNvPr id="47" name="ชื่อเรื่อง 1"/>
          <p:cNvSpPr>
            <a:spLocks noGrp="1"/>
          </p:cNvSpPr>
          <p:nvPr/>
        </p:nvSpPr>
        <p:spPr>
          <a:xfrm>
            <a:off x="5423535" y="1053465"/>
            <a:ext cx="4535805" cy="147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th-TH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จำนวนผู้ใช้สิทธิลงคะแนน</a:t>
            </a:r>
            <a:endParaRPr lang="en-US" altLang="th-TH" sz="3600" b="1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8" name="ชื่อเรื่อง 1"/>
          <p:cNvSpPr>
            <a:spLocks noGrp="1"/>
          </p:cNvSpPr>
          <p:nvPr/>
        </p:nvSpPr>
        <p:spPr>
          <a:xfrm>
            <a:off x="5659120" y="1522730"/>
            <a:ext cx="4353560" cy="147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th-TH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เลือกตั้ง</a:t>
            </a:r>
            <a:endParaRPr lang="en-US" altLang="th-TH" sz="3600" b="1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0" name="กล่องข้อความ 49"/>
          <p:cNvSpPr txBox="1"/>
          <p:nvPr/>
        </p:nvSpPr>
        <p:spPr>
          <a:xfrm>
            <a:off x="6096000" y="3268980"/>
            <a:ext cx="1457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th-TH" sz="40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charset="0"/>
                <a:cs typeface="Franklin Gothic Heavy" panose="020B0903020102020204" charset="0"/>
              </a:rPr>
              <a:t>90</a:t>
            </a:r>
            <a:r>
              <a:rPr lang="en-US" altLang="th-TH" sz="400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400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5951855" y="3355975"/>
            <a:ext cx="1483360" cy="1152525"/>
          </a:xfrm>
          <a:prstGeom prst="roundRect">
            <a:avLst>
              <a:gd name="adj" fmla="val 1250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54" name="ชื่อเรื่อง 1"/>
          <p:cNvSpPr>
            <a:spLocks noGrp="1"/>
          </p:cNvSpPr>
          <p:nvPr/>
        </p:nvSpPr>
        <p:spPr>
          <a:xfrm>
            <a:off x="5951855" y="2493010"/>
            <a:ext cx="148399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5" name="ชื่อเรื่อง 1"/>
          <p:cNvSpPr>
            <a:spLocks noGrp="1"/>
          </p:cNvSpPr>
          <p:nvPr/>
        </p:nvSpPr>
        <p:spPr>
          <a:xfrm>
            <a:off x="5951220" y="2780665"/>
            <a:ext cx="148399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2565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6" name="กล่องข้อความ 55"/>
          <p:cNvSpPr txBox="1"/>
          <p:nvPr/>
        </p:nvSpPr>
        <p:spPr>
          <a:xfrm>
            <a:off x="5951855" y="3522345"/>
            <a:ext cx="1493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4000">
                <a:solidFill>
                  <a:schemeClr val="bg1"/>
                </a:solidFill>
                <a:latin typeface="Franklin Gothic Heavy" panose="020B0903020102020204" charset="0"/>
                <a:cs typeface="Franklin Gothic Heavy" panose="020B0903020102020204" charset="0"/>
              </a:rPr>
              <a:t>72</a:t>
            </a:r>
            <a:r>
              <a:rPr lang="en-US" altLang="th-TH" sz="4000">
                <a:solidFill>
                  <a:schemeClr val="bg1"/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4000">
              <a:solidFill>
                <a:schemeClr val="bg1"/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sp>
        <p:nvSpPr>
          <p:cNvPr id="57" name="แผนผังลำดับงาน: ผสาน 56"/>
          <p:cNvSpPr/>
          <p:nvPr/>
        </p:nvSpPr>
        <p:spPr>
          <a:xfrm rot="16200000">
            <a:off x="7626350" y="3831590"/>
            <a:ext cx="240030" cy="240665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58" name="แผนผังลำดับงาน: ผสาน 57"/>
          <p:cNvSpPr/>
          <p:nvPr/>
        </p:nvSpPr>
        <p:spPr>
          <a:xfrm rot="16200000">
            <a:off x="7968615" y="3775710"/>
            <a:ext cx="314325" cy="31559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59" name="สี่เหลี่ยมผืนผ้ามุมมน 58"/>
          <p:cNvSpPr/>
          <p:nvPr/>
        </p:nvSpPr>
        <p:spPr>
          <a:xfrm>
            <a:off x="8381365" y="3133725"/>
            <a:ext cx="1889125" cy="1596390"/>
          </a:xfrm>
          <a:prstGeom prst="roundRect">
            <a:avLst>
              <a:gd name="adj" fmla="val 125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60" name="ชื่อเรื่อง 1"/>
          <p:cNvSpPr>
            <a:spLocks noGrp="1"/>
          </p:cNvSpPr>
          <p:nvPr/>
        </p:nvSpPr>
        <p:spPr>
          <a:xfrm>
            <a:off x="8381365" y="2565400"/>
            <a:ext cx="190309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เป้าหมายที่ได้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1" name="กล่องข้อความ 60"/>
          <p:cNvSpPr txBox="1"/>
          <p:nvPr/>
        </p:nvSpPr>
        <p:spPr>
          <a:xfrm>
            <a:off x="8381365" y="3178175"/>
            <a:ext cx="19037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4800">
                <a:solidFill>
                  <a:schemeClr val="bg1"/>
                </a:solidFill>
                <a:latin typeface="Franklin Gothic Heavy" panose="020B0903020102020204" charset="0"/>
                <a:cs typeface="Franklin Gothic Heavy" panose="020B0903020102020204" charset="0"/>
              </a:rPr>
              <a:t>59.11</a:t>
            </a:r>
            <a:r>
              <a:rPr lang="en-US" altLang="th-TH" sz="4000">
                <a:solidFill>
                  <a:schemeClr val="bg1"/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4000">
              <a:solidFill>
                <a:schemeClr val="bg1"/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8606155" y="5013325"/>
            <a:ext cx="2814320" cy="1727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8606790" y="5013325"/>
            <a:ext cx="2814320" cy="647700"/>
          </a:xfrm>
          <a:prstGeom prst="rect">
            <a:avLst/>
          </a:prstGeom>
          <a:solidFill>
            <a:srgbClr val="4F80BD"/>
          </a:solidFill>
          <a:ln>
            <a:solidFill>
              <a:srgbClr val="4F8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65" name="ชื่อเรื่อง 1"/>
          <p:cNvSpPr>
            <a:spLocks noGrp="1"/>
          </p:cNvSpPr>
          <p:nvPr/>
        </p:nvSpPr>
        <p:spPr>
          <a:xfrm>
            <a:off x="8461375" y="5013325"/>
            <a:ext cx="295973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b="1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เป้าหมายปี 2566</a:t>
            </a:r>
            <a:endParaRPr lang="en-US" b="1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6" name="กล่องข้อความ 65"/>
          <p:cNvSpPr txBox="1"/>
          <p:nvPr/>
        </p:nvSpPr>
        <p:spPr>
          <a:xfrm>
            <a:off x="8943340" y="5661025"/>
            <a:ext cx="21609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6000">
                <a:solidFill>
                  <a:srgbClr val="FF0000"/>
                </a:solidFill>
                <a:latin typeface="Franklin Gothic Heavy" panose="020B0903020102020204" charset="0"/>
                <a:cs typeface="Franklin Gothic Heavy" panose="020B0903020102020204" charset="0"/>
              </a:rPr>
              <a:t>74</a:t>
            </a:r>
            <a:r>
              <a:rPr lang="en-US" altLang="th-TH" sz="6000">
                <a:solidFill>
                  <a:srgbClr val="FF0000"/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6000">
              <a:solidFill>
                <a:srgbClr val="FF0000"/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grpSp>
        <p:nvGrpSpPr>
          <p:cNvPr id="69" name="จัดกลุ่ม 68"/>
          <p:cNvGrpSpPr/>
          <p:nvPr/>
        </p:nvGrpSpPr>
        <p:grpSpPr>
          <a:xfrm>
            <a:off x="6130290" y="4433570"/>
            <a:ext cx="2330450" cy="2182495"/>
            <a:chOff x="8540" y="7205"/>
            <a:chExt cx="3520" cy="3296"/>
          </a:xfrm>
        </p:grpSpPr>
        <p:pic>
          <p:nvPicPr>
            <p:cNvPr id="67" name="รูปภาพ 66" descr="kisspng-election-ballot-box-voting-polling-place-5bfa6072986178.3806545815431353466242_preview_rev_1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 flipH="1">
              <a:off x="8540" y="7205"/>
              <a:ext cx="3521" cy="2678"/>
            </a:xfrm>
            <a:prstGeom prst="rect">
              <a:avLst/>
            </a:prstGeom>
          </p:spPr>
        </p:pic>
        <p:sp>
          <p:nvSpPr>
            <p:cNvPr id="68" name="สี่เหลี่ยมผืนผ้า 67"/>
            <p:cNvSpPr/>
            <p:nvPr/>
          </p:nvSpPr>
          <p:spPr>
            <a:xfrm>
              <a:off x="8973" y="9595"/>
              <a:ext cx="2736" cy="907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</p:grpSp>
      <p:sp>
        <p:nvSpPr>
          <p:cNvPr id="72" name="สี่เหลี่ยมผืนผ้ามุมมน 71"/>
          <p:cNvSpPr/>
          <p:nvPr/>
        </p:nvSpPr>
        <p:spPr>
          <a:xfrm>
            <a:off x="2999740" y="5013325"/>
            <a:ext cx="2228215" cy="1727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3000375" y="5013325"/>
            <a:ext cx="2228215" cy="647700"/>
          </a:xfrm>
          <a:prstGeom prst="rect">
            <a:avLst/>
          </a:prstGeom>
          <a:solidFill>
            <a:srgbClr val="4F80BD"/>
          </a:solidFill>
          <a:ln>
            <a:solidFill>
              <a:srgbClr val="4F8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75" name="ชื่อเรื่อง 1"/>
          <p:cNvSpPr>
            <a:spLocks noGrp="1"/>
          </p:cNvSpPr>
          <p:nvPr/>
        </p:nvSpPr>
        <p:spPr>
          <a:xfrm>
            <a:off x="3000375" y="4960620"/>
            <a:ext cx="222821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sz="3600" b="1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เป้าหมายปี 2566</a:t>
            </a:r>
            <a:endParaRPr lang="en-US" sz="3600" b="1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76" name="กล่องข้อความ 75"/>
          <p:cNvSpPr txBox="1"/>
          <p:nvPr/>
        </p:nvSpPr>
        <p:spPr>
          <a:xfrm>
            <a:off x="3067050" y="5680075"/>
            <a:ext cx="21609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6000">
                <a:solidFill>
                  <a:srgbClr val="FF0000"/>
                </a:solidFill>
                <a:latin typeface="Franklin Gothic Heavy" panose="020B0903020102020204" charset="0"/>
                <a:cs typeface="Franklin Gothic Heavy" panose="020B0903020102020204" charset="0"/>
              </a:rPr>
              <a:t>90</a:t>
            </a:r>
            <a:r>
              <a:rPr lang="en-US" altLang="th-TH" sz="6000">
                <a:solidFill>
                  <a:srgbClr val="FF0000"/>
                </a:solidFill>
                <a:latin typeface="Eras Bold ITC" panose="020B0907030504020204" charset="0"/>
                <a:cs typeface="Eras Bold ITC" panose="020B0907030504020204" charset="0"/>
              </a:rPr>
              <a:t>%</a:t>
            </a:r>
            <a:endParaRPr lang="en-US" altLang="th-TH" sz="6000">
              <a:solidFill>
                <a:srgbClr val="FF0000"/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pic>
        <p:nvPicPr>
          <p:cNvPr id="77" name="รูปภาพ 76" descr="Business-Meeting-PNG-HD_preview_rev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5053330"/>
            <a:ext cx="2419985" cy="15633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5035" y="234886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altLang="th-TH" sz="5400" b="1"/>
              <a:t>โครงการส่งเสริมความสัมพันธ์</a:t>
            </a:r>
            <a:br>
              <a:rPr lang="en-US" altLang="th-TH" sz="5400" b="1"/>
            </a:br>
            <a:r>
              <a:rPr lang="en-US" altLang="th-TH" sz="5400" b="1"/>
              <a:t>และการรายงานผล</a:t>
            </a:r>
            <a:endParaRPr lang="en-US" altLang="th-TH" sz="5400" b="1"/>
          </a:p>
        </p:txBody>
      </p:sp>
      <p:sp>
        <p:nvSpPr>
          <p:cNvPr id="4" name="ชื่อเรื่อง 1"/>
          <p:cNvSpPr>
            <a:spLocks noGrp="1"/>
          </p:cNvSpPr>
          <p:nvPr/>
        </p:nvSpPr>
        <p:spPr>
          <a:xfrm>
            <a:off x="0" y="5805805"/>
            <a:ext cx="12192635" cy="762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/>
              <a:t>                                                                                                                                           โครงการศักยภาพกลไกการบริหารสหกรณ์แบบมีส่วนร่วม (4 ภาค) ประจำปี 2566</a:t>
            </a:r>
            <a:endParaRPr lang="th-TH" sz="2000"/>
          </a:p>
          <a:p>
            <a:pPr algn="l"/>
            <a:r>
              <a:rPr lang="th-TH" sz="2000"/>
              <a:t>                                                                                                                                                                                                              สหกรณ์ออมทรัพย์กรมการพัฒนชุมชน จำกัด</a:t>
            </a:r>
            <a:endParaRPr lang="th-TH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332740"/>
            <a:ext cx="11944350" cy="1123315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th-TH" sz="5400" b="1">
                <a:sym typeface="+mn-ea"/>
              </a:rPr>
              <a:t>โครงการส่งเสริมความสัมพันธ์ และการรายงานผล</a:t>
            </a:r>
            <a:endParaRPr lang="th-TH" sz="54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5" name="จัดกลุ่ม 14"/>
          <p:cNvGrpSpPr/>
          <p:nvPr/>
        </p:nvGrpSpPr>
        <p:grpSpPr>
          <a:xfrm>
            <a:off x="4151630" y="1582420"/>
            <a:ext cx="7423785" cy="2659755"/>
            <a:chOff x="1548" y="4323"/>
            <a:chExt cx="7118" cy="4812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1548" y="4323"/>
              <a:ext cx="7118" cy="4812"/>
            </a:xfrm>
            <a:prstGeom prst="rect">
              <a:avLst/>
            </a:prstGeom>
            <a:noFill/>
            <a:ln>
              <a:solidFill>
                <a:srgbClr val="9BBB5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20" name="ชื่อเรื่อง 1"/>
            <p:cNvSpPr>
              <a:spLocks noGrp="1"/>
            </p:cNvSpPr>
            <p:nvPr/>
          </p:nvSpPr>
          <p:spPr>
            <a:xfrm>
              <a:off x="1571" y="4323"/>
              <a:ext cx="7014" cy="1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6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กิจกรรมที่ 1  ด้านวิชาการ</a:t>
              </a:r>
              <a:endParaRPr lang="en-US" sz="36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grpSp>
        <p:nvGrpSpPr>
          <p:cNvPr id="67" name="จัดกลุ่ม 66"/>
          <p:cNvGrpSpPr/>
          <p:nvPr/>
        </p:nvGrpSpPr>
        <p:grpSpPr>
          <a:xfrm>
            <a:off x="4135120" y="1844675"/>
            <a:ext cx="7208520" cy="2590800"/>
            <a:chOff x="8577" y="5060"/>
            <a:chExt cx="11352" cy="4080"/>
          </a:xfrm>
        </p:grpSpPr>
        <p:sp>
          <p:nvSpPr>
            <p:cNvPr id="29" name="ชื่อเรื่อง 1"/>
            <p:cNvSpPr>
              <a:spLocks noGrp="1"/>
            </p:cNvSpPr>
            <p:nvPr/>
          </p:nvSpPr>
          <p:spPr>
            <a:xfrm>
              <a:off x="8607" y="5060"/>
              <a:ext cx="9134" cy="1357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200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1. หลักการ อุดมการณ์ และวิธีการสหกรณ์</a:t>
              </a:r>
              <a:endParaRPr lang="en-US" sz="3200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30" name="ชื่อเรื่อง 1"/>
            <p:cNvSpPr>
              <a:spLocks noGrp="1"/>
            </p:cNvSpPr>
            <p:nvPr/>
          </p:nvSpPr>
          <p:spPr>
            <a:xfrm>
              <a:off x="8579" y="5741"/>
              <a:ext cx="9163" cy="1357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200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2. สิทธิประโยชน์ของสมาชิก</a:t>
              </a:r>
              <a:endParaRPr lang="en-US" sz="3200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31" name="ชื่อเรื่อง 1"/>
            <p:cNvSpPr>
              <a:spLocks noGrp="1"/>
            </p:cNvSpPr>
            <p:nvPr/>
          </p:nvSpPr>
          <p:spPr>
            <a:xfrm>
              <a:off x="8577" y="6421"/>
              <a:ext cx="9163" cy="1357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200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3. การวางแผนทางการเงินส่วนบุคคล</a:t>
              </a:r>
              <a:endParaRPr lang="en-US" sz="3200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32" name="ชื่อเรื่อง 1"/>
            <p:cNvSpPr>
              <a:spLocks noGrp="1"/>
            </p:cNvSpPr>
            <p:nvPr/>
          </p:nvSpPr>
          <p:spPr>
            <a:xfrm>
              <a:off x="8577" y="7103"/>
              <a:ext cx="9163" cy="1357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200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4. ส่งเสริมการทำธุรกรรมที่เพิ่มขึ้น</a:t>
              </a:r>
              <a:endParaRPr lang="en-US" sz="3200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34" name="ชื่อเรื่อง 1"/>
            <p:cNvSpPr>
              <a:spLocks noGrp="1"/>
            </p:cNvSpPr>
            <p:nvPr/>
          </p:nvSpPr>
          <p:spPr>
            <a:xfrm>
              <a:off x="8579" y="7783"/>
              <a:ext cx="11350" cy="1357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200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5. ประเมินความพึงพอใจของสมาชิกต่อสหกรณ์และข้อเสนอแนะ</a:t>
              </a:r>
              <a:endParaRPr lang="en-US" sz="3200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grpSp>
        <p:nvGrpSpPr>
          <p:cNvPr id="71" name="จัดกลุ่ม 70"/>
          <p:cNvGrpSpPr/>
          <p:nvPr/>
        </p:nvGrpSpPr>
        <p:grpSpPr>
          <a:xfrm>
            <a:off x="407670" y="2374265"/>
            <a:ext cx="3239770" cy="3239770"/>
            <a:chOff x="1662" y="4266"/>
            <a:chExt cx="5102" cy="5102"/>
          </a:xfrm>
        </p:grpSpPr>
        <p:sp>
          <p:nvSpPr>
            <p:cNvPr id="55" name="วงรี 54"/>
            <p:cNvSpPr/>
            <p:nvPr/>
          </p:nvSpPr>
          <p:spPr>
            <a:xfrm>
              <a:off x="1662" y="4266"/>
              <a:ext cx="5103" cy="51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grpSp>
          <p:nvGrpSpPr>
            <p:cNvPr id="53" name="จัดกลุ่ม 52"/>
            <p:cNvGrpSpPr/>
            <p:nvPr/>
          </p:nvGrpSpPr>
          <p:grpSpPr>
            <a:xfrm>
              <a:off x="1662" y="4946"/>
              <a:ext cx="5013" cy="3040"/>
              <a:chOff x="2343" y="4039"/>
              <a:chExt cx="5013" cy="3040"/>
            </a:xfrm>
          </p:grpSpPr>
          <p:sp>
            <p:nvSpPr>
              <p:cNvPr id="21" name="ชื่อเรื่อง 1"/>
              <p:cNvSpPr>
                <a:spLocks noGrp="1"/>
              </p:cNvSpPr>
              <p:nvPr/>
            </p:nvSpPr>
            <p:spPr>
              <a:xfrm>
                <a:off x="2611" y="5722"/>
                <a:ext cx="4745" cy="1357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buClrTx/>
                  <a:buSzTx/>
                  <a:buFontTx/>
                </a:pPr>
                <a:r>
                  <a:rPr lang="en-US" sz="2800" b="1">
                    <a:solidFill>
                      <a:schemeClr val="tx1"/>
                    </a:solidFill>
                    <a:latin typeface="Angsana New" panose="02020603050405020304" charset="0"/>
                    <a:cs typeface="Angsana New" panose="02020603050405020304" charset="0"/>
                  </a:rPr>
                  <a:t>ของจำนวนสมาชิกที่เข้าร่วม</a:t>
                </a:r>
                <a:endParaRPr lang="en-US" sz="28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endParaRPr>
              </a:p>
            </p:txBody>
          </p:sp>
          <p:sp>
            <p:nvSpPr>
              <p:cNvPr id="51" name="ชื่อเรื่อง 1"/>
              <p:cNvSpPr>
                <a:spLocks noGrp="1"/>
              </p:cNvSpPr>
              <p:nvPr/>
            </p:nvSpPr>
            <p:spPr>
              <a:xfrm>
                <a:off x="2343" y="4720"/>
                <a:ext cx="5013" cy="1584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buClrTx/>
                  <a:buSzTx/>
                  <a:buFontTx/>
                </a:pPr>
                <a:r>
                  <a:rPr lang="en-US" sz="6600" b="1">
                    <a:solidFill>
                      <a:srgbClr val="FF0000"/>
                    </a:solidFill>
                    <a:latin typeface="Angsana New" panose="02020603050405020304" charset="0"/>
                    <a:cs typeface="Angsana New" panose="02020603050405020304" charset="0"/>
                  </a:rPr>
                  <a:t>ร้อยละ 90</a:t>
                </a:r>
                <a:r>
                  <a:rPr lang="en-US" sz="3200" b="1">
                    <a:solidFill>
                      <a:srgbClr val="FF0000"/>
                    </a:solidFill>
                    <a:latin typeface="Angsana New" panose="02020603050405020304" charset="0"/>
                    <a:cs typeface="Angsana New" panose="02020603050405020304" charset="0"/>
                  </a:rPr>
                  <a:t> </a:t>
                </a:r>
                <a:endParaRPr 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endParaRPr>
              </a:p>
            </p:txBody>
          </p:sp>
          <p:sp>
            <p:nvSpPr>
              <p:cNvPr id="52" name="ชื่อเรื่อง 1"/>
              <p:cNvSpPr>
                <a:spLocks noGrp="1"/>
              </p:cNvSpPr>
              <p:nvPr/>
            </p:nvSpPr>
            <p:spPr>
              <a:xfrm>
                <a:off x="2569" y="4039"/>
                <a:ext cx="4745" cy="1357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buClrTx/>
                  <a:buSzTx/>
                  <a:buFontTx/>
                </a:pPr>
                <a:r>
                  <a:rPr lang="en-US" sz="3600" b="1">
                    <a:solidFill>
                      <a:schemeClr val="tx1"/>
                    </a:solidFill>
                    <a:latin typeface="Angsana New" panose="02020603050405020304" charset="0"/>
                    <a:cs typeface="Angsana New" panose="02020603050405020304" charset="0"/>
                  </a:rPr>
                  <a:t>ตัวชี้วัด</a:t>
                </a:r>
                <a:endParaRPr lang="en-US" sz="36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endParaRPr>
              </a:p>
            </p:txBody>
          </p:sp>
        </p:grpSp>
      </p:grpSp>
      <p:grpSp>
        <p:nvGrpSpPr>
          <p:cNvPr id="68" name="จัดกลุ่ม 67"/>
          <p:cNvGrpSpPr/>
          <p:nvPr/>
        </p:nvGrpSpPr>
        <p:grpSpPr>
          <a:xfrm>
            <a:off x="4136390" y="4365625"/>
            <a:ext cx="7464425" cy="681355"/>
            <a:chOff x="1548" y="8679"/>
            <a:chExt cx="7118" cy="1146"/>
          </a:xfrm>
          <a:solidFill>
            <a:srgbClr val="9BBB59"/>
          </a:solidFill>
        </p:grpSpPr>
        <p:sp>
          <p:nvSpPr>
            <p:cNvPr id="69" name="สี่เหลี่ยมผืนผ้า 68"/>
            <p:cNvSpPr/>
            <p:nvPr/>
          </p:nvSpPr>
          <p:spPr>
            <a:xfrm>
              <a:off x="1548" y="8679"/>
              <a:ext cx="7060" cy="1146"/>
            </a:xfrm>
            <a:prstGeom prst="rect">
              <a:avLst/>
            </a:prstGeom>
            <a:grpFill/>
            <a:ln>
              <a:solidFill>
                <a:srgbClr val="9BBB5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70" name="ชื่อเรื่อง 1"/>
            <p:cNvSpPr>
              <a:spLocks noGrp="1"/>
            </p:cNvSpPr>
            <p:nvPr/>
          </p:nvSpPr>
          <p:spPr>
            <a:xfrm>
              <a:off x="1548" y="8683"/>
              <a:ext cx="7118" cy="1133"/>
            </a:xfrm>
            <a:prstGeom prst="rect">
              <a:avLst/>
            </a:prstGeom>
            <a:grpFill/>
            <a:ln>
              <a:solidFill>
                <a:srgbClr val="9BBB59"/>
              </a:solidFill>
            </a:ln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600" b="1">
                  <a:solidFill>
                    <a:schemeClr val="bg1"/>
                  </a:solidFill>
                  <a:latin typeface="Angsana New" panose="02020603050405020304" charset="0"/>
                  <a:cs typeface="Angsana New" panose="02020603050405020304" charset="0"/>
                </a:rPr>
                <a:t>กิจกรรมที่ 2   การเลือกตั้งผู้แทนสมาชิก 2567 - 2568</a:t>
              </a:r>
              <a:r>
                <a:rPr lang="en-US" sz="36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  </a:t>
              </a:r>
              <a:endParaRPr lang="en-US" sz="36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grpSp>
        <p:nvGrpSpPr>
          <p:cNvPr id="72" name="จัดกลุ่ม 71"/>
          <p:cNvGrpSpPr/>
          <p:nvPr/>
        </p:nvGrpSpPr>
        <p:grpSpPr>
          <a:xfrm>
            <a:off x="4131310" y="5154930"/>
            <a:ext cx="7444740" cy="681355"/>
            <a:chOff x="1548" y="8679"/>
            <a:chExt cx="7142" cy="1146"/>
          </a:xfrm>
          <a:noFill/>
        </p:grpSpPr>
        <p:sp>
          <p:nvSpPr>
            <p:cNvPr id="73" name="สี่เหลี่ยมผืนผ้า 72"/>
            <p:cNvSpPr/>
            <p:nvPr/>
          </p:nvSpPr>
          <p:spPr>
            <a:xfrm>
              <a:off x="1548" y="8679"/>
              <a:ext cx="7142" cy="1146"/>
            </a:xfrm>
            <a:prstGeom prst="rect">
              <a:avLst/>
            </a:prstGeom>
            <a:grpFill/>
            <a:ln>
              <a:solidFill>
                <a:srgbClr val="9BBB5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>
                <a:solidFill>
                  <a:schemeClr val="tx1"/>
                </a:solidFill>
              </a:endParaRPr>
            </a:p>
          </p:txBody>
        </p:sp>
        <p:sp>
          <p:nvSpPr>
            <p:cNvPr id="74" name="ชื่อเรื่อง 1"/>
            <p:cNvSpPr>
              <a:spLocks noGrp="1"/>
            </p:cNvSpPr>
            <p:nvPr/>
          </p:nvSpPr>
          <p:spPr>
            <a:xfrm>
              <a:off x="1548" y="8683"/>
              <a:ext cx="7099" cy="1133"/>
            </a:xfrm>
            <a:prstGeom prst="rect">
              <a:avLst/>
            </a:prstGeom>
            <a:grpFill/>
            <a:ln>
              <a:solidFill>
                <a:srgbClr val="9BBB59"/>
              </a:solidFill>
            </a:ln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6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กิจกรรมที่ 3   </a:t>
              </a:r>
              <a:r>
                <a:rPr lang="en-US" sz="3600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ส่งเสริมความสัมพันธ์ อาชีพ กีฬา นันทนาการ</a:t>
              </a:r>
              <a:r>
                <a:rPr lang="en-US" sz="36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  </a:t>
              </a:r>
              <a:endParaRPr lang="en-US" sz="36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grpSp>
        <p:nvGrpSpPr>
          <p:cNvPr id="75" name="จัดกลุ่ม 74"/>
          <p:cNvGrpSpPr/>
          <p:nvPr/>
        </p:nvGrpSpPr>
        <p:grpSpPr>
          <a:xfrm>
            <a:off x="4131310" y="5947410"/>
            <a:ext cx="7464425" cy="681355"/>
            <a:chOff x="1548" y="8679"/>
            <a:chExt cx="7118" cy="1146"/>
          </a:xfrm>
          <a:solidFill>
            <a:srgbClr val="9BBB59"/>
          </a:solidFill>
        </p:grpSpPr>
        <p:sp>
          <p:nvSpPr>
            <p:cNvPr id="76" name="สี่เหลี่ยมผืนผ้า 75"/>
            <p:cNvSpPr/>
            <p:nvPr/>
          </p:nvSpPr>
          <p:spPr>
            <a:xfrm>
              <a:off x="1548" y="8679"/>
              <a:ext cx="7060" cy="1146"/>
            </a:xfrm>
            <a:prstGeom prst="rect">
              <a:avLst/>
            </a:prstGeom>
            <a:grpFill/>
            <a:ln>
              <a:solidFill>
                <a:srgbClr val="9BBB5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77" name="ชื่อเรื่อง 1"/>
            <p:cNvSpPr>
              <a:spLocks noGrp="1"/>
            </p:cNvSpPr>
            <p:nvPr/>
          </p:nvSpPr>
          <p:spPr>
            <a:xfrm>
              <a:off x="1548" y="8683"/>
              <a:ext cx="7118" cy="1133"/>
            </a:xfrm>
            <a:prstGeom prst="rect">
              <a:avLst/>
            </a:prstGeom>
            <a:grpFill/>
            <a:ln>
              <a:solidFill>
                <a:srgbClr val="9BBB59"/>
              </a:solidFill>
            </a:ln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en-US" sz="3600" b="1">
                  <a:solidFill>
                    <a:schemeClr val="bg1"/>
                  </a:solidFill>
                  <a:latin typeface="Angsana New" panose="02020603050405020304" charset="0"/>
                  <a:cs typeface="Angsana New" panose="02020603050405020304" charset="0"/>
                </a:rPr>
                <a:t>กิจกรรมที่ 4   กิจกรรม</a:t>
              </a:r>
              <a:r>
                <a:rPr lang="th-TH" altLang="en-US" sz="3600" b="1">
                  <a:solidFill>
                    <a:schemeClr val="bg1"/>
                  </a:solidFill>
                  <a:latin typeface="Angsana New" panose="02020603050405020304" charset="0"/>
                  <a:cs typeface="Angsana New" panose="02020603050405020304" charset="0"/>
                </a:rPr>
                <a:t>เพื่อ</a:t>
              </a:r>
              <a:r>
                <a:rPr lang="en-US" sz="3600" b="1">
                  <a:solidFill>
                    <a:schemeClr val="bg1"/>
                  </a:solidFill>
                  <a:latin typeface="Angsana New" panose="02020603050405020304" charset="0"/>
                  <a:cs typeface="Angsana New" panose="02020603050405020304" charset="0"/>
                </a:rPr>
                <a:t>สังคม และสิ่งแวดล้อม</a:t>
              </a:r>
              <a:r>
                <a:rPr lang="en-US" sz="36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  </a:t>
              </a:r>
              <a:endParaRPr lang="en-US" sz="36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332740"/>
            <a:ext cx="11944350" cy="112331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th-TH" sz="5400" b="1">
                <a:sym typeface="+mn-ea"/>
              </a:rPr>
              <a:t>ระยะเวลาดำเนินโครงการส่งเสริมความสัมพันธ์</a:t>
            </a:r>
            <a:endParaRPr lang="th-TH" sz="5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839470" y="1988820"/>
            <a:ext cx="2952750" cy="2952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pic>
        <p:nvPicPr>
          <p:cNvPr id="8" name="รูปภาพ 7" descr="pngtree-papers-and-documents-set-png-image_5085824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115" y="2040255"/>
            <a:ext cx="3329305" cy="26993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จัดกลุ่ม 15"/>
          <p:cNvGrpSpPr/>
          <p:nvPr/>
        </p:nvGrpSpPr>
        <p:grpSpPr>
          <a:xfrm>
            <a:off x="608965" y="5085080"/>
            <a:ext cx="3062605" cy="1149350"/>
            <a:chOff x="959" y="8008"/>
            <a:chExt cx="4823" cy="1810"/>
          </a:xfrm>
        </p:grpSpPr>
        <p:sp>
          <p:nvSpPr>
            <p:cNvPr id="9" name="กล่องข้อความ 8"/>
            <p:cNvSpPr txBox="1"/>
            <p:nvPr/>
          </p:nvSpPr>
          <p:spPr>
            <a:xfrm>
              <a:off x="1549" y="8008"/>
              <a:ext cx="420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th-TH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เสนอแผนปฏิบัติการ</a:t>
              </a:r>
              <a:endPara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11" name="กล่องข้อความ 10"/>
            <p:cNvSpPr txBox="1"/>
            <p:nvPr/>
          </p:nvSpPr>
          <p:spPr>
            <a:xfrm>
              <a:off x="959" y="8802"/>
              <a:ext cx="4823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th-TH" sz="3600" b="1">
                  <a:solidFill>
                    <a:srgbClr val="F79646"/>
                  </a:solidFill>
                  <a:latin typeface="Angsana New" panose="02020603050405020304" charset="0"/>
                  <a:cs typeface="Angsana New" panose="02020603050405020304" charset="0"/>
                </a:rPr>
                <a:t>   </a:t>
              </a:r>
              <a:r>
                <a:rPr lang="en-US" altLang="th-TH" sz="3600" b="1">
                  <a:solidFill>
                    <a:schemeClr val="accent6">
                      <a:lumMod val="7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3 เม.ย. - 30 มิ.ย. 2566</a:t>
              </a:r>
              <a:endParaRPr lang="en-US" altLang="th-TH" sz="3600" b="1">
                <a:solidFill>
                  <a:schemeClr val="accent6">
                    <a:lumMod val="7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sp>
        <p:nvSpPr>
          <p:cNvPr id="12" name="วงรี 11"/>
          <p:cNvSpPr/>
          <p:nvPr/>
        </p:nvSpPr>
        <p:spPr>
          <a:xfrm>
            <a:off x="4799330" y="1988820"/>
            <a:ext cx="2952750" cy="29527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13" name="วงรี 12"/>
          <p:cNvSpPr/>
          <p:nvPr/>
        </p:nvSpPr>
        <p:spPr>
          <a:xfrm>
            <a:off x="8543925" y="1952625"/>
            <a:ext cx="2952750" cy="2952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pic>
        <p:nvPicPr>
          <p:cNvPr id="14" name="รูปภาพ 13" descr="2b502a23d182096bc16b21a01605c08d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85" y="1844675"/>
            <a:ext cx="2747645" cy="27476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จัดกลุ่ม 17"/>
          <p:cNvGrpSpPr/>
          <p:nvPr/>
        </p:nvGrpSpPr>
        <p:grpSpPr>
          <a:xfrm>
            <a:off x="4368165" y="5085715"/>
            <a:ext cx="3785870" cy="1149350"/>
            <a:chOff x="982" y="8235"/>
            <a:chExt cx="5962" cy="1810"/>
          </a:xfrm>
        </p:grpSpPr>
        <p:sp>
          <p:nvSpPr>
            <p:cNvPr id="19" name="กล่องข้อความ 18"/>
            <p:cNvSpPr txBox="1"/>
            <p:nvPr/>
          </p:nvSpPr>
          <p:spPr>
            <a:xfrm>
              <a:off x="982" y="8235"/>
              <a:ext cx="596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th-TH" sz="3600" b="1">
                  <a:solidFill>
                    <a:schemeClr val="accent6">
                      <a:lumMod val="7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ดำเนินโครงการ</a:t>
              </a:r>
              <a:endParaRPr lang="en-US" altLang="th-TH" sz="3600" b="1">
                <a:solidFill>
                  <a:schemeClr val="accent6">
                    <a:lumMod val="7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22" name="กล่องข้อความ 21"/>
            <p:cNvSpPr txBox="1"/>
            <p:nvPr/>
          </p:nvSpPr>
          <p:spPr>
            <a:xfrm>
              <a:off x="1773" y="9029"/>
              <a:ext cx="4292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th-TH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1 ก.ค. - 30 ก.ย. 2566</a:t>
              </a:r>
              <a:endPara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grpSp>
        <p:nvGrpSpPr>
          <p:cNvPr id="23" name="จัดกลุ่ม 22"/>
          <p:cNvGrpSpPr/>
          <p:nvPr/>
        </p:nvGrpSpPr>
        <p:grpSpPr>
          <a:xfrm>
            <a:off x="8303260" y="5085715"/>
            <a:ext cx="3857625" cy="1149350"/>
            <a:chOff x="869" y="8122"/>
            <a:chExt cx="6075" cy="1810"/>
          </a:xfrm>
        </p:grpSpPr>
        <p:sp>
          <p:nvSpPr>
            <p:cNvPr id="24" name="กล่องข้อความ 23"/>
            <p:cNvSpPr txBox="1"/>
            <p:nvPr/>
          </p:nvSpPr>
          <p:spPr>
            <a:xfrm>
              <a:off x="982" y="8122"/>
              <a:ext cx="596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th-TH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รายงานผลโครการ</a:t>
              </a:r>
              <a:endPara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25" name="กล่องข้อความ 24"/>
            <p:cNvSpPr txBox="1"/>
            <p:nvPr/>
          </p:nvSpPr>
          <p:spPr>
            <a:xfrm>
              <a:off x="869" y="8916"/>
              <a:ext cx="585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th-TH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 </a:t>
              </a:r>
              <a:r>
                <a:rPr lang="en-US" altLang="th-TH" sz="36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ภายใน 15 วันหลังดำเนินการ</a:t>
              </a:r>
              <a:endParaRPr lang="en-US" altLang="th-TH" sz="36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sp>
        <p:nvSpPr>
          <p:cNvPr id="26" name="กล่องข้อความ 25"/>
          <p:cNvSpPr txBox="1"/>
          <p:nvPr/>
        </p:nvSpPr>
        <p:spPr>
          <a:xfrm>
            <a:off x="8181975" y="6093460"/>
            <a:ext cx="3959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th-TH" sz="3200" u="sng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ควรรายงานตามระยะเวลาที่กำหนด</a:t>
            </a:r>
            <a:endParaRPr lang="en-US" altLang="th-TH" sz="3200" u="sng">
              <a:solidFill>
                <a:srgbClr val="FF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pic>
        <p:nvPicPr>
          <p:cNvPr id="27" name="รูปภาพ 26" descr="pngtree-accounting-conceptual-illustration-design-png-image_705522_preview_rev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290" y="1857375"/>
            <a:ext cx="3048000" cy="304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8" name="แผนผังลำดับงาน: ผสาน 27"/>
          <p:cNvSpPr/>
          <p:nvPr/>
        </p:nvSpPr>
        <p:spPr>
          <a:xfrm rot="16200000">
            <a:off x="3935730" y="3213100"/>
            <a:ext cx="720090" cy="360045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33" name="แผนผังลำดับงาน: ผสาน 32"/>
          <p:cNvSpPr/>
          <p:nvPr/>
        </p:nvSpPr>
        <p:spPr>
          <a:xfrm rot="16200000">
            <a:off x="7834630" y="3392805"/>
            <a:ext cx="720090" cy="360045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839470" y="1876425"/>
            <a:ext cx="3104515" cy="31045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332740"/>
            <a:ext cx="11944350" cy="1123315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th-TH" sz="5400" b="1">
                <a:sym typeface="+mn-ea"/>
              </a:rPr>
              <a:t>หลักฐานที่เกี่ยวข้อง</a:t>
            </a:r>
            <a:endParaRPr lang="th-TH" sz="54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รูปภาพ 2" descr="images (1)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135" y="3213735"/>
            <a:ext cx="2297430" cy="22377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กล่องข้อความ 4"/>
          <p:cNvSpPr txBox="1"/>
          <p:nvPr/>
        </p:nvSpPr>
        <p:spPr>
          <a:xfrm>
            <a:off x="1108710" y="2493010"/>
            <a:ext cx="25666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หลักฐานที่เกี่ยวข้อง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844675" y="1988820"/>
            <a:ext cx="10934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เอกสาร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pic>
        <p:nvPicPr>
          <p:cNvPr id="10" name="รูปภาพ 9" descr="f5wvEZcH6s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810" y="2925445"/>
            <a:ext cx="4577080" cy="3618865"/>
          </a:xfrm>
          <a:prstGeom prst="rect">
            <a:avLst/>
          </a:prstGeom>
        </p:spPr>
      </p:pic>
      <p:cxnSp>
        <p:nvCxnSpPr>
          <p:cNvPr id="15" name="ตัวเชื่อมต่อตรง 14"/>
          <p:cNvCxnSpPr/>
          <p:nvPr/>
        </p:nvCxnSpPr>
        <p:spPr>
          <a:xfrm>
            <a:off x="3281045" y="2153920"/>
            <a:ext cx="168719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วงรี 16"/>
          <p:cNvSpPr/>
          <p:nvPr/>
        </p:nvSpPr>
        <p:spPr>
          <a:xfrm>
            <a:off x="3143885" y="2045970"/>
            <a:ext cx="215900" cy="215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5519420" y="1667510"/>
            <a:ext cx="552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th-TH" sz="4800" b="1">
                <a:solidFill>
                  <a:schemeClr val="accent6">
                    <a:lumMod val="7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หลักฐาน</a:t>
            </a:r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การใช้จ่ายเงิน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5518785" y="2886075"/>
            <a:ext cx="552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th-TH" sz="4800" b="1">
                <a:solidFill>
                  <a:schemeClr val="accent6">
                    <a:lumMod val="7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ออกใบเสร็จ</a:t>
            </a:r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รับเงินในนาม สอ.พช.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5519420" y="3716020"/>
            <a:ext cx="552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th-TH" sz="4800" b="1">
                <a:solidFill>
                  <a:schemeClr val="accent6">
                    <a:lumMod val="7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ระบุเลข</a:t>
            </a:r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ประจำตัวผู้เสียภาษีอากร สอ.พช.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5664200" y="2421890"/>
            <a:ext cx="48374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th-TH" sz="36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- กรณี</a:t>
            </a:r>
            <a:r>
              <a:rPr lang="en-US" altLang="th-TH" sz="360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  </a:t>
            </a:r>
            <a:r>
              <a:rPr lang="en-US" altLang="th-TH" sz="3600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มีเงินเหลือให้โอนคืนสหกรณ์ฯ</a:t>
            </a:r>
            <a:endParaRPr lang="en-US" altLang="th-TH" sz="3600">
              <a:solidFill>
                <a:srgbClr val="FF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5518785" y="4942205"/>
            <a:ext cx="552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th-TH" sz="4800" b="1">
                <a:solidFill>
                  <a:schemeClr val="accent6">
                    <a:lumMod val="7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บัญชีรายชื่อ</a:t>
            </a:r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ผู้เข้าร่วมกิจกรรม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pic>
        <p:nvPicPr>
          <p:cNvPr id="34" name="รูปภาพ 33" descr="Number-1-Transparent-Free-PNG_preview_rev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65" y="1630045"/>
            <a:ext cx="1050925" cy="903605"/>
          </a:xfrm>
          <a:prstGeom prst="rect">
            <a:avLst/>
          </a:prstGeom>
        </p:spPr>
      </p:pic>
      <p:pic>
        <p:nvPicPr>
          <p:cNvPr id="35" name="รูปภาพ 34" descr="Number-2-PNG-Photos_preview_rev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720" y="2962275"/>
            <a:ext cx="677545" cy="677545"/>
          </a:xfrm>
          <a:prstGeom prst="rect">
            <a:avLst/>
          </a:prstGeom>
        </p:spPr>
      </p:pic>
      <p:pic>
        <p:nvPicPr>
          <p:cNvPr id="37" name="รูปภาพ 36" descr="Eo_circle_green_white_number-3.svg_preview_rev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065" y="3758565"/>
            <a:ext cx="744855" cy="744855"/>
          </a:xfrm>
          <a:prstGeom prst="rect">
            <a:avLst/>
          </a:prstGeom>
        </p:spPr>
      </p:pic>
      <p:pic>
        <p:nvPicPr>
          <p:cNvPr id="38" name="รูปภาพ 37" descr="bbc-radio-4-logo_preview_rev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225" y="5013960"/>
            <a:ext cx="671195" cy="671195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5664200" y="4439285"/>
            <a:ext cx="53600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th-TH" sz="36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-</a:t>
            </a:r>
            <a:r>
              <a:rPr lang="th-TH" altLang="en-US" sz="36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 เลขประจำตัวผู้เสียภาษี </a:t>
            </a:r>
            <a:r>
              <a:rPr lang="en-US" altLang="en-US" sz="36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: </a:t>
            </a:r>
            <a:r>
              <a:rPr lang="en-US" altLang="en-US" sz="3600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0994000168853</a:t>
            </a:r>
            <a:endParaRPr lang="en-US" altLang="en-US" sz="3600">
              <a:solidFill>
                <a:srgbClr val="FF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542280" y="5734050"/>
            <a:ext cx="552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th-TH" sz="4800" b="1">
                <a:solidFill>
                  <a:schemeClr val="accent6">
                    <a:lumMod val="7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ภาพกิจกรรม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pic>
        <p:nvPicPr>
          <p:cNvPr id="11" name="รูปภาพ 10" descr="Number-5-Background-PNG-Image_preview_rev_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560" y="5805170"/>
            <a:ext cx="680720" cy="6807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5035" y="234886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altLang="th-TH" sz="5400" b="1">
                <a:latin typeface="Angsana New" panose="02020603050405020304" charset="0"/>
                <a:cs typeface="Angsana New" panose="02020603050405020304" charset="0"/>
              </a:rPr>
              <a:t>การปฏิบัติงานเพื่อประสานทั้ง 3 ฝ่าย</a:t>
            </a:r>
            <a:br>
              <a:rPr lang="en-US" altLang="th-TH" sz="5400" b="1">
                <a:latin typeface="Angsana New" panose="02020603050405020304" charset="0"/>
                <a:cs typeface="Angsana New" panose="02020603050405020304" charset="0"/>
              </a:rPr>
            </a:br>
            <a:r>
              <a:rPr lang="en-US" altLang="th-TH" sz="5400" b="1">
                <a:latin typeface="Angsana New" panose="02020603050405020304" charset="0"/>
                <a:cs typeface="Angsana New" panose="02020603050405020304" charset="0"/>
              </a:rPr>
              <a:t>(เปรียบเทียบบทบาทหน้าที่)</a:t>
            </a:r>
            <a:endParaRPr lang="en-US" altLang="th-TH" sz="5400" b="1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/>
        </p:nvSpPr>
        <p:spPr>
          <a:xfrm>
            <a:off x="0" y="5805805"/>
            <a:ext cx="12192635" cy="762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/>
              <a:t>                                                                                                                                           โครงการศักยภาพกลไกการบริหารสหกรณ์แบบมีส่วนร่วม (4 ภาค) ประจำปี 2566</a:t>
            </a:r>
            <a:endParaRPr lang="th-TH" sz="2000"/>
          </a:p>
          <a:p>
            <a:pPr algn="l"/>
            <a:r>
              <a:rPr lang="th-TH" sz="2000"/>
              <a:t>                                                                                                                                                                                                              สหกรณ์ออมทรัพย์กรมการพัฒนชุมชน จำกัด</a:t>
            </a:r>
            <a:endParaRPr lang="th-TH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78130" y="290195"/>
            <a:ext cx="11495405" cy="1123315"/>
          </a:xfrm>
          <a:solidFill>
            <a:srgbClr val="4F80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h-TH" altLang="en-US" sz="5400" b="1">
                <a:solidFill>
                  <a:schemeClr val="bg1"/>
                </a:solidFill>
              </a:rPr>
              <a:t>เปรียบเทียบ 3 บทบาท</a:t>
            </a:r>
            <a:endParaRPr lang="th-TH" altLang="en-US" sz="5400" b="1">
              <a:solidFill>
                <a:schemeClr val="bg1"/>
              </a:solidFill>
            </a:endParaRPr>
          </a:p>
        </p:txBody>
      </p:sp>
      <p:graphicFrame>
        <p:nvGraphicFramePr>
          <p:cNvPr id="42" name="ตาราง 41"/>
          <p:cNvGraphicFramePr/>
          <p:nvPr/>
        </p:nvGraphicFramePr>
        <p:xfrm>
          <a:off x="260350" y="1501140"/>
          <a:ext cx="11555730" cy="50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10"/>
                <a:gridCol w="3241675"/>
                <a:gridCol w="2820670"/>
                <a:gridCol w="3127375"/>
              </a:tblGrid>
              <a:tr h="8661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h-TH" altLang="en-US" sz="32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ประเภท/ประเด็น</a:t>
                      </a:r>
                      <a:endParaRPr lang="th-TH" altLang="en-US" sz="32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h-TH" altLang="en-US" sz="32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หน้าที่หลัก /ภารกิจหลัก</a:t>
                      </a:r>
                      <a:endParaRPr lang="th-TH" altLang="en-US" sz="32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h-TH" altLang="en-US" sz="32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ความรู้ความเข้าใจที่สำคัญ</a:t>
                      </a:r>
                      <a:endParaRPr lang="th-TH" altLang="en-US" sz="32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th-TH" altLang="en-US" sz="32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กฎหมายที่เกี่ยวข้องกับบทบาทหน้าที่</a:t>
                      </a:r>
                      <a:endParaRPr lang="th-TH" altLang="en-US" sz="32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9085"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>
                          <a:latin typeface="Angsana New" panose="02020603050405020304" charset="0"/>
                          <a:cs typeface="Angsana New" panose="02020603050405020304" charset="0"/>
                        </a:rPr>
                        <a:t>ผู้แทนสมาชิก</a:t>
                      </a:r>
                      <a:endParaRPr lang="th-TH" altLang="en-US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>
                          <a:latin typeface="Angsana New" panose="02020603050405020304" charset="0"/>
                          <a:cs typeface="Angsana New" panose="02020603050405020304" charset="0"/>
                        </a:rPr>
                        <a:t>เข้าประชุมใหญ่</a:t>
                      </a:r>
                      <a:endParaRPr lang="th-TH" altLang="en-US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500">
                          <a:latin typeface="Angsana New" panose="02020603050405020304" charset="0"/>
                          <a:cs typeface="Angsana New" panose="02020603050405020304" charset="0"/>
                        </a:rPr>
                        <a:t>หน้าที่ของที่ประชุมใหญ่และระเบียบการประชุมใหญ่</a:t>
                      </a:r>
                      <a:endParaRPr lang="th-TH" altLang="en-US" sz="2500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400">
                          <a:latin typeface="Angsana New" panose="02020603050405020304" charset="0"/>
                          <a:cs typeface="Angsana New" panose="02020603050405020304" charset="0"/>
                        </a:rPr>
                        <a:t>-ข้อบังคับข้อ 66,67,71,73</a:t>
                      </a:r>
                      <a:endParaRPr lang="th-TH" altLang="en-US" sz="2400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th-TH" altLang="en-US" sz="2400">
                          <a:latin typeface="Angsana New" panose="02020603050405020304" charset="0"/>
                          <a:cs typeface="Angsana New" panose="02020603050405020304" charset="0"/>
                        </a:rPr>
                        <a:t>-ระเบียบว่าด้วยผู้แทนฯ</a:t>
                      </a:r>
                      <a:endParaRPr lang="th-TH" altLang="en-US" sz="2400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th-TH" altLang="en-US" sz="2400">
                          <a:latin typeface="Angsana New" panose="02020603050405020304" charset="0"/>
                          <a:cs typeface="Angsana New" panose="02020603050405020304" charset="0"/>
                        </a:rPr>
                        <a:t>-ระเบียบว่าด้วยการประชุมใหญ่</a:t>
                      </a:r>
                      <a:endParaRPr lang="th-TH" altLang="en-US" sz="2400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53770"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>
                          <a:latin typeface="Angsana New" panose="02020603050405020304" charset="0"/>
                          <a:cs typeface="Angsana New" panose="02020603050405020304" charset="0"/>
                        </a:rPr>
                        <a:t>ตัวแทนสหกรณ์</a:t>
                      </a:r>
                      <a:endParaRPr lang="th-TH" altLang="en-US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800">
                          <a:latin typeface="Angsana New" panose="02020603050405020304" charset="0"/>
                          <a:cs typeface="Angsana New" panose="02020603050405020304" charset="0"/>
                        </a:rPr>
                        <a:t>ทำการแทนสหกรณ์ฯ ในกิจกรรมต่างๆ</a:t>
                      </a:r>
                      <a:endParaRPr lang="th-TH" altLang="en-US" sz="2800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200">
                          <a:latin typeface="Angsana New" panose="02020603050405020304" charset="0"/>
                          <a:cs typeface="Angsana New" panose="02020603050405020304" charset="0"/>
                        </a:rPr>
                        <a:t>บริการของสหกรณ์ที่ให้สมาชิก</a:t>
                      </a:r>
                      <a:endParaRPr lang="th-TH" altLang="en-US" sz="2200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500">
                          <a:latin typeface="Angsana New" panose="02020603050405020304" charset="0"/>
                          <a:cs typeface="Angsana New" panose="02020603050405020304" charset="0"/>
                        </a:rPr>
                        <a:t>-ระเบียบว่าด้วยตัวแทนฯ</a:t>
                      </a:r>
                      <a:endParaRPr lang="th-TH" altLang="en-US" sz="2500"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30680"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pc="-70">
                          <a:solidFill>
                            <a:schemeClr val="tx1"/>
                          </a:solidFill>
                          <a:uFillTx/>
                          <a:latin typeface="Angsana New" panose="02020603050405020304" charset="0"/>
                          <a:cs typeface="Angsana New" panose="02020603050405020304" charset="0"/>
                        </a:rPr>
                        <a:t>กรรมการบริหาร</a:t>
                      </a:r>
                      <a:r>
                        <a:rPr lang="th-TH" altLang="en-US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 กลุ่มสมาชิก</a:t>
                      </a:r>
                      <a:endParaRPr lang="th-TH" altLang="en-US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8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จัดการบริหารกลุ่มเลือกผู้แทนฯ</a:t>
                      </a:r>
                      <a:endParaRPr lang="th-TH" altLang="en-US" sz="28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2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- </a:t>
                      </a:r>
                      <a:r>
                        <a:rPr lang="th-TH" altLang="en-US" sz="25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การเลือกผู้แทน </a:t>
                      </a:r>
                      <a:endParaRPr lang="th-TH" altLang="en-US" sz="25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th-TH" altLang="en-US" sz="25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- การดำรงตำแหน่ง</a:t>
                      </a:r>
                      <a:endParaRPr lang="th-TH" altLang="en-US" sz="25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th-TH" altLang="en-US" sz="25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- การถอดถอน</a:t>
                      </a:r>
                      <a:endParaRPr lang="th-TH" altLang="en-US" sz="25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th-TH" altLang="en-US" sz="25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-จัดทำทะเบียนสมาชิกของกลุ่ม  </a:t>
                      </a:r>
                      <a:endParaRPr lang="th-TH" altLang="en-US" sz="25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th-TH" altLang="en-US" sz="25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  (บัญชีสมาชิก เข้า-ออก)</a:t>
                      </a:r>
                      <a:endParaRPr lang="th-TH" altLang="en-US" sz="25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h-TH" altLang="en-US" sz="25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- ข้อบังคับข้อ 43,47,67</a:t>
                      </a:r>
                      <a:endParaRPr lang="th-TH" altLang="en-US" sz="25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th-TH" altLang="en-US" sz="2500">
                          <a:solidFill>
                            <a:schemeClr val="tx1"/>
                          </a:solidFill>
                          <a:latin typeface="Angsana New" panose="02020603050405020304" charset="0"/>
                          <a:cs typeface="Angsana New" panose="02020603050405020304" charset="0"/>
                        </a:rPr>
                        <a:t>-ระเบียบว่าด้วยกลุ่มสมาชิก</a:t>
                      </a:r>
                      <a:endParaRPr lang="th-TH" altLang="en-US" sz="2500">
                        <a:solidFill>
                          <a:schemeClr val="tx1"/>
                        </a:solidFill>
                        <a:latin typeface="Angsana New" panose="02020603050405020304" charset="0"/>
                        <a:cs typeface="Angsana New" panose="0202060305040502030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5035" y="2348865"/>
            <a:ext cx="10363200" cy="1470025"/>
          </a:xfrm>
        </p:spPr>
        <p:txBody>
          <a:bodyPr>
            <a:normAutofit/>
          </a:bodyPr>
          <a:lstStyle/>
          <a:p>
            <a:r>
              <a:rPr lang="en-US" altLang="th-TH" sz="5400" b="1">
                <a:latin typeface="Angsana New" panose="02020603050405020304" charset="0"/>
                <a:cs typeface="Angsana New" panose="02020603050405020304" charset="0"/>
              </a:rPr>
              <a:t>การ</a:t>
            </a:r>
            <a:r>
              <a:rPr lang="th-TH" altLang="en-US" sz="5400" b="1">
                <a:latin typeface="Angsana New" panose="02020603050405020304" charset="0"/>
                <a:cs typeface="Angsana New" panose="02020603050405020304" charset="0"/>
              </a:rPr>
              <a:t>ปรับปรุงทะเบียนสมาชิกของกลุ่มให้เป็นปัจจุบัน</a:t>
            </a:r>
            <a:endParaRPr lang="en-US" altLang="th-TH" sz="5400" b="1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/>
        </p:nvSpPr>
        <p:spPr>
          <a:xfrm>
            <a:off x="0" y="5805805"/>
            <a:ext cx="12192635" cy="762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/>
              <a:t>                                                                                                                                           โครงการศักยภาพกลไกการบริหารสหกรณ์แบบมีส่วนร่วม (4 ภาค) ประจำปี 2566</a:t>
            </a:r>
            <a:endParaRPr lang="th-TH" sz="2000"/>
          </a:p>
          <a:p>
            <a:pPr algn="l"/>
            <a:r>
              <a:rPr lang="th-TH" sz="2000"/>
              <a:t>                                                                                                                                                                                                              สหกรณ์ออมทรัพย์กรมการพัฒนชุมชน จำกัด</a:t>
            </a:r>
            <a:endParaRPr lang="th-TH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332740"/>
            <a:ext cx="11944350" cy="1123315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h-TH" altLang="en-US" sz="5400" b="1">
                <a:sym typeface="+mn-ea"/>
              </a:rPr>
              <a:t>การปรับปรุงทะเบียนสมาชิกของกลุ่ม</a:t>
            </a:r>
            <a:endParaRPr lang="th-TH" altLang="en-US" sz="5400" b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27" name="จัดกลุ่ม 26"/>
          <p:cNvGrpSpPr/>
          <p:nvPr/>
        </p:nvGrpSpPr>
        <p:grpSpPr>
          <a:xfrm>
            <a:off x="2279650" y="1558290"/>
            <a:ext cx="6498590" cy="1122045"/>
            <a:chOff x="3590" y="3132"/>
            <a:chExt cx="10234" cy="1767"/>
          </a:xfrm>
        </p:grpSpPr>
        <p:sp>
          <p:nvSpPr>
            <p:cNvPr id="7" name="สี่เหลี่ยมผืนผ้ามุมมน 6"/>
            <p:cNvSpPr/>
            <p:nvPr/>
          </p:nvSpPr>
          <p:spPr>
            <a:xfrm>
              <a:off x="3590" y="3132"/>
              <a:ext cx="10234" cy="1767"/>
            </a:xfrm>
            <a:prstGeom prst="roundRect">
              <a:avLst>
                <a:gd name="adj" fmla="val 269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20" name="กล่องข้อความ 19"/>
            <p:cNvSpPr txBox="1"/>
            <p:nvPr/>
          </p:nvSpPr>
          <p:spPr>
            <a:xfrm>
              <a:off x="3704" y="3358"/>
              <a:ext cx="1012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สอ.พช. จัดทำรายชื่อทะเบียนสมาชิกของแต่ละกลุ่ม</a:t>
              </a:r>
              <a:endParaRPr lang="th-TH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590" y="3140"/>
              <a:ext cx="10206" cy="33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26" name="กล่องข้อความ 25"/>
            <p:cNvSpPr txBox="1"/>
            <p:nvPr/>
          </p:nvSpPr>
          <p:spPr>
            <a:xfrm>
              <a:off x="3703" y="4042"/>
              <a:ext cx="10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สมาชิก มอบให้ประธานกรรมการบริหารกลุ่ม พร้อมไฟล์รายชื่อ</a:t>
              </a:r>
              <a:endParaRPr lang="th-TH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grpSp>
        <p:nvGrpSpPr>
          <p:cNvPr id="28" name="จัดกลุ่ม 27"/>
          <p:cNvGrpSpPr/>
          <p:nvPr/>
        </p:nvGrpSpPr>
        <p:grpSpPr>
          <a:xfrm>
            <a:off x="2324100" y="2733675"/>
            <a:ext cx="6644640" cy="1431925"/>
            <a:chOff x="3590" y="3019"/>
            <a:chExt cx="10464" cy="2255"/>
          </a:xfrm>
        </p:grpSpPr>
        <p:sp>
          <p:nvSpPr>
            <p:cNvPr id="31" name="สี่เหลี่ยมผืนผ้ามุมมน 30"/>
            <p:cNvSpPr/>
            <p:nvPr/>
          </p:nvSpPr>
          <p:spPr>
            <a:xfrm>
              <a:off x="3590" y="3019"/>
              <a:ext cx="10234" cy="2255"/>
            </a:xfrm>
            <a:prstGeom prst="roundRect">
              <a:avLst>
                <a:gd name="adj" fmla="val 269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33" name="กล่องข้อความ 32"/>
            <p:cNvSpPr txBox="1"/>
            <p:nvPr/>
          </p:nvSpPr>
          <p:spPr>
            <a:xfrm>
              <a:off x="3704" y="3358"/>
              <a:ext cx="103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ประธานกรรมการหรือเลขานุการบริหารกลุ่มสมาชิก</a:t>
              </a:r>
              <a:endParaRPr lang="th-TH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34" name="สี่เหลี่ยมผืนผ้ามุมมน 33"/>
            <p:cNvSpPr/>
            <p:nvPr/>
          </p:nvSpPr>
          <p:spPr>
            <a:xfrm>
              <a:off x="3590" y="3210"/>
              <a:ext cx="10206" cy="33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3676" y="4003"/>
              <a:ext cx="10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ตรวจสอบ ปรับปรุงรายชื่อตามทะเบียนสมาชิกของกลุ่ม ส่งให้</a:t>
              </a:r>
              <a:endParaRPr lang="th-TH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sp>
        <p:nvSpPr>
          <p:cNvPr id="36" name="กล่องข้อความ 35"/>
          <p:cNvSpPr txBox="1"/>
          <p:nvPr/>
        </p:nvSpPr>
        <p:spPr>
          <a:xfrm>
            <a:off x="2378710" y="3718560"/>
            <a:ext cx="5784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h-TH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สหกรณ์พร้อมไฟล์รายชื่อที่แก้ไขแล้ว</a:t>
            </a:r>
            <a:endParaRPr lang="th-TH" altLang="en-US" b="1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grpSp>
        <p:nvGrpSpPr>
          <p:cNvPr id="37" name="จัดกลุ่ม 36"/>
          <p:cNvGrpSpPr/>
          <p:nvPr/>
        </p:nvGrpSpPr>
        <p:grpSpPr>
          <a:xfrm>
            <a:off x="2324100" y="4218305"/>
            <a:ext cx="6498590" cy="1170305"/>
            <a:chOff x="3590" y="3019"/>
            <a:chExt cx="10234" cy="1843"/>
          </a:xfrm>
        </p:grpSpPr>
        <p:sp>
          <p:nvSpPr>
            <p:cNvPr id="38" name="สี่เหลี่ยมผืนผ้ามุมมน 37"/>
            <p:cNvSpPr/>
            <p:nvPr/>
          </p:nvSpPr>
          <p:spPr>
            <a:xfrm>
              <a:off x="3590" y="3019"/>
              <a:ext cx="10234" cy="1767"/>
            </a:xfrm>
            <a:prstGeom prst="roundRect">
              <a:avLst>
                <a:gd name="adj" fmla="val 269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39" name="กล่องข้อความ 38"/>
            <p:cNvSpPr txBox="1"/>
            <p:nvPr/>
          </p:nvSpPr>
          <p:spPr>
            <a:xfrm>
              <a:off x="3704" y="3358"/>
              <a:ext cx="1012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จัดให้มีกลุ่มไลน์ กลุ่มสมาชิกเพื่อการติดต่อสื่อสาร </a:t>
              </a:r>
              <a:endParaRPr lang="th-TH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40" name="สี่เหลี่ยมผืนผ้ามุมมน 39"/>
            <p:cNvSpPr/>
            <p:nvPr/>
          </p:nvSpPr>
          <p:spPr>
            <a:xfrm>
              <a:off x="3590" y="3140"/>
              <a:ext cx="10206" cy="33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41" name="กล่องข้อความ 40"/>
            <p:cNvSpPr txBox="1"/>
            <p:nvPr/>
          </p:nvSpPr>
          <p:spPr>
            <a:xfrm>
              <a:off x="3662" y="4040"/>
              <a:ext cx="10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  <a:sym typeface="+mn-ea"/>
                </a:rPr>
                <a:t>ประชาสัมพันธ์ให้มีกลุ่มไลน์</a:t>
              </a:r>
              <a:r>
                <a:rPr lang="th-TH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ของสมาชิกในกลุ่ม</a:t>
              </a:r>
              <a:endParaRPr lang="th-TH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pic>
        <p:nvPicPr>
          <p:cNvPr id="42" name="รูปภาพ 41" descr="Number-1-Transparent-Free-PNG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540510"/>
            <a:ext cx="1637030" cy="1408430"/>
          </a:xfrm>
          <a:prstGeom prst="rect">
            <a:avLst/>
          </a:prstGeom>
        </p:spPr>
      </p:pic>
      <p:pic>
        <p:nvPicPr>
          <p:cNvPr id="43" name="รูปภาพ 42" descr="Number-2-PNG-Photos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997200"/>
            <a:ext cx="1089025" cy="1089025"/>
          </a:xfrm>
          <a:prstGeom prst="rect">
            <a:avLst/>
          </a:prstGeom>
        </p:spPr>
      </p:pic>
      <p:pic>
        <p:nvPicPr>
          <p:cNvPr id="44" name="รูปภาพ 43" descr="Eo_circle_green_white_number-3.svg_preview_rev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65" y="4218305"/>
            <a:ext cx="1156970" cy="1156970"/>
          </a:xfrm>
          <a:prstGeom prst="rect">
            <a:avLst/>
          </a:prstGeom>
        </p:spPr>
      </p:pic>
      <p:pic>
        <p:nvPicPr>
          <p:cNvPr id="45" name="รูปภาพ 44" descr="images (1)_preview_rev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2060575"/>
            <a:ext cx="3872230" cy="3872230"/>
          </a:xfrm>
          <a:prstGeom prst="rect">
            <a:avLst/>
          </a:prstGeom>
        </p:spPr>
      </p:pic>
      <p:grpSp>
        <p:nvGrpSpPr>
          <p:cNvPr id="3" name="จัดกลุ่ม 2"/>
          <p:cNvGrpSpPr/>
          <p:nvPr/>
        </p:nvGrpSpPr>
        <p:grpSpPr>
          <a:xfrm>
            <a:off x="2306955" y="5412105"/>
            <a:ext cx="6644640" cy="1146810"/>
            <a:chOff x="3590" y="3019"/>
            <a:chExt cx="10464" cy="1806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3590" y="3019"/>
              <a:ext cx="10234" cy="1798"/>
            </a:xfrm>
            <a:prstGeom prst="roundRect">
              <a:avLst>
                <a:gd name="adj" fmla="val 269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5" name="กล่องข้อความ 4"/>
            <p:cNvSpPr txBox="1"/>
            <p:nvPr/>
          </p:nvSpPr>
          <p:spPr>
            <a:xfrm>
              <a:off x="3704" y="3358"/>
              <a:ext cx="1035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สร้างความเข้าใจกับสมาชิกให้ความสำคัญกับการ</a:t>
              </a:r>
              <a:endParaRPr lang="th-TH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3590" y="3210"/>
              <a:ext cx="10206" cy="33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8" name="กล่องข้อความ 7"/>
            <p:cNvSpPr txBox="1"/>
            <p:nvPr/>
          </p:nvSpPr>
          <p:spPr>
            <a:xfrm>
              <a:off x="3676" y="4003"/>
              <a:ext cx="101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th-TH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ngsana New" panose="02020603050405020304" charset="0"/>
                  <a:cs typeface="Angsana New" panose="02020603050405020304" charset="0"/>
                </a:rPr>
                <a:t>แจ้งเปลี่ยนแปลงที่อยู่และช่องทางติดต่อให้เป็นปัจจุบันอยู่เสมอ</a:t>
              </a:r>
              <a:endParaRPr lang="th-TH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pic>
        <p:nvPicPr>
          <p:cNvPr id="9" name="รูปภาพ 8" descr="bbc-radio-4-logo_preview_rev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65" y="5517515"/>
            <a:ext cx="1075690" cy="10756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5035" y="2348865"/>
            <a:ext cx="10363200" cy="1470025"/>
          </a:xfrm>
        </p:spPr>
        <p:txBody>
          <a:bodyPr>
            <a:normAutofit/>
          </a:bodyPr>
          <a:lstStyle/>
          <a:p>
            <a:r>
              <a:rPr lang="th-TH" sz="5400" b="1">
                <a:latin typeface="Angsana New" panose="02020603050405020304" charset="0"/>
                <a:cs typeface="Angsana New" panose="02020603050405020304" charset="0"/>
              </a:rPr>
              <a:t>ขอบคุณครับ</a:t>
            </a:r>
            <a:endParaRPr lang="th-TH" sz="5400" b="1"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/>
        </p:nvSpPr>
        <p:spPr>
          <a:xfrm>
            <a:off x="0" y="5805805"/>
            <a:ext cx="12192635" cy="762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/>
              <a:t>                                                                                                                                           โครงการศักยภาพกลไกการบริหารสหกรณ์แบบมีส่วนร่วม (4 ภาค) ประจำปี 2566</a:t>
            </a:r>
            <a:endParaRPr lang="th-TH" sz="2000"/>
          </a:p>
          <a:p>
            <a:pPr algn="l"/>
            <a:r>
              <a:rPr lang="th-TH" sz="2000"/>
              <a:t>                                                                                                                                                                                                              สหกรณ์ออมทรัพย์กรมการพัฒนชุมชน จำกัด</a:t>
            </a:r>
            <a:endParaRPr lang="th-TH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5035" y="234886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th-TH" sz="5400" b="1"/>
              <a:t>แผนการเลือกตั้งผู้แทนสมาชิก </a:t>
            </a:r>
            <a:br>
              <a:rPr lang="th-TH" sz="5400" b="1"/>
            </a:br>
            <a:r>
              <a:rPr lang="th-TH" sz="5400" b="1"/>
              <a:t>ประจำปี 2567 - 2568</a:t>
            </a:r>
            <a:endParaRPr lang="th-TH" sz="5400" b="1"/>
          </a:p>
        </p:txBody>
      </p:sp>
      <p:sp>
        <p:nvSpPr>
          <p:cNvPr id="4" name="ชื่อเรื่อง 1"/>
          <p:cNvSpPr>
            <a:spLocks noGrp="1"/>
          </p:cNvSpPr>
          <p:nvPr/>
        </p:nvSpPr>
        <p:spPr>
          <a:xfrm>
            <a:off x="0" y="5805805"/>
            <a:ext cx="12192635" cy="762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/>
              <a:t>                                                                                                                                           โครงการศักยภาพกลไกการบริหารสหกรณ์แบบมีส่วนร่วม (4 ภาค) ประจำปี 2566</a:t>
            </a:r>
            <a:endParaRPr lang="th-TH" sz="2000"/>
          </a:p>
          <a:p>
            <a:pPr algn="l"/>
            <a:r>
              <a:rPr lang="th-TH" sz="2000"/>
              <a:t>                                                                                                                                                                                                              สหกรณ์ออมทรัพย์กรมการพัฒนชุมชน จำกัด</a:t>
            </a:r>
            <a:endParaRPr lang="th-TH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จัดกลุ่ม 30"/>
          <p:cNvGrpSpPr/>
          <p:nvPr/>
        </p:nvGrpSpPr>
        <p:grpSpPr>
          <a:xfrm>
            <a:off x="2927985" y="2709545"/>
            <a:ext cx="10579100" cy="1469390"/>
            <a:chOff x="4611" y="4267"/>
            <a:chExt cx="16660" cy="2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4611" y="4494"/>
              <a:ext cx="14061" cy="1787"/>
            </a:xfrm>
            <a:prstGeom prst="roundRect">
              <a:avLst>
                <a:gd name="adj" fmla="val 50000"/>
              </a:avLst>
            </a:prstGeom>
            <a:solidFill>
              <a:srgbClr val="9BBB59"/>
            </a:solidFill>
            <a:ln>
              <a:solidFill>
                <a:srgbClr val="9BB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5" name="ชื่อเรื่อง 1"/>
            <p:cNvSpPr>
              <a:spLocks noGrp="1"/>
            </p:cNvSpPr>
            <p:nvPr/>
          </p:nvSpPr>
          <p:spPr>
            <a:xfrm>
              <a:off x="4951" y="4267"/>
              <a:ext cx="16320" cy="231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bg1"/>
                  </a:solidFill>
                </a:rPr>
                <a:t>2. แจ้งประธานกรรมการบริหารกลุ่มสมาชิก และหน่วยงาน </a:t>
              </a:r>
              <a:endParaRPr lang="th-TH" sz="3200">
                <a:solidFill>
                  <a:schemeClr val="bg1"/>
                </a:solidFill>
              </a:endParaRPr>
            </a:p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bg1"/>
                  </a:solidFill>
                </a:rPr>
                <a:t>    ดำเนินการประชุมกลุ่มลือกตั้งผู้แทนสมาชิก สอ.พช</a:t>
              </a:r>
              <a:r>
                <a:rPr lang="th-TH" sz="3200"/>
                <a:t>. </a:t>
              </a:r>
              <a:r>
                <a:rPr lang="th-TH" sz="3600"/>
                <a:t> </a:t>
              </a:r>
              <a:endParaRPr lang="th-TH" sz="3600"/>
            </a:p>
          </p:txBody>
        </p:sp>
      </p:grpSp>
      <p:pic>
        <p:nvPicPr>
          <p:cNvPr id="30" name="รูปภาพ 29" descr="C:\Users\chama\Downloads\png-transparent-graphics-clipboard-checklist-illustration-checklist-clipboard-material-istock-thumbnail_preview_rev_1.pngpng-transparent-graphics-clipboard-checklist-illustration-checklist-clipboard-material-istock-thumbnail_preview_rev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772920"/>
            <a:ext cx="3725545" cy="4854575"/>
          </a:xfrm>
          <a:prstGeom prst="rect">
            <a:avLst/>
          </a:prstGeom>
        </p:spPr>
      </p:pic>
      <p:sp>
        <p:nvSpPr>
          <p:cNvPr id="15" name="สี่เหลี่ยมผืนผ้ามุมมน 14"/>
          <p:cNvSpPr/>
          <p:nvPr/>
        </p:nvSpPr>
        <p:spPr>
          <a:xfrm>
            <a:off x="2783840" y="1557020"/>
            <a:ext cx="9072880" cy="1134745"/>
          </a:xfrm>
          <a:prstGeom prst="roundRect">
            <a:avLst>
              <a:gd name="adj" fmla="val 50000"/>
            </a:avLst>
          </a:prstGeom>
          <a:solidFill>
            <a:srgbClr val="F79646"/>
          </a:solidFill>
          <a:ln>
            <a:solidFill>
              <a:srgbClr val="F796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332740"/>
            <a:ext cx="11944350" cy="1123315"/>
          </a:xfrm>
          <a:solidFill>
            <a:srgbClr val="4F80BD"/>
          </a:solidFill>
        </p:spPr>
        <p:txBody>
          <a:bodyPr/>
          <a:lstStyle/>
          <a:p>
            <a:r>
              <a:rPr lang="th-TH" sz="5400" b="1">
                <a:solidFill>
                  <a:schemeClr val="bg1"/>
                </a:solidFill>
              </a:rPr>
              <a:t>แผนการเลือกตั้งผู้แทนสมาชิก ประจำปี 2567 - 2568</a:t>
            </a:r>
            <a:endParaRPr lang="th-TH" sz="5400" b="1">
              <a:solidFill>
                <a:schemeClr val="bg1"/>
              </a:solidFill>
            </a:endParaRPr>
          </a:p>
        </p:txBody>
      </p:sp>
      <p:sp>
        <p:nvSpPr>
          <p:cNvPr id="3" name="ชื่อเรื่อง 1"/>
          <p:cNvSpPr>
            <a:spLocks noGrp="1"/>
          </p:cNvSpPr>
          <p:nvPr/>
        </p:nvSpPr>
        <p:spPr>
          <a:xfrm>
            <a:off x="2927985" y="1413510"/>
            <a:ext cx="9087485" cy="147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>
                <a:solidFill>
                  <a:schemeClr val="bg1"/>
                </a:solidFill>
              </a:rPr>
              <a:t>1. สหกรณ์ฯ จัดทำประกาศกำหนดกลุ่มสมาชิก วิธีการให้ได้มาของผู้แทนสมาชิก</a:t>
            </a:r>
            <a:endParaRPr lang="th-TH" sz="3200">
              <a:solidFill>
                <a:schemeClr val="bg1"/>
              </a:solidFill>
            </a:endParaRPr>
          </a:p>
          <a:p>
            <a:pPr algn="l"/>
            <a:r>
              <a:rPr lang="th-TH" sz="3200">
                <a:solidFill>
                  <a:schemeClr val="bg1"/>
                </a:solidFill>
              </a:rPr>
              <a:t>    และจำนวนผู้แทนสมาชิก ประจำปี 2567 - 2568</a:t>
            </a:r>
            <a:endParaRPr lang="th-TH" sz="3200">
              <a:solidFill>
                <a:schemeClr val="bg1"/>
              </a:solidFill>
            </a:endParaRPr>
          </a:p>
        </p:txBody>
      </p:sp>
      <p:pic>
        <p:nvPicPr>
          <p:cNvPr id="34" name="รูปภาพ 33" descr="701-7014988_green-checklist-png-image-check-mark-vector-png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40" y="4149090"/>
            <a:ext cx="683895" cy="575945"/>
          </a:xfrm>
          <a:prstGeom prst="rect">
            <a:avLst/>
          </a:prstGeom>
        </p:spPr>
      </p:pic>
      <p:sp>
        <p:nvSpPr>
          <p:cNvPr id="35" name="ชื่อเรื่อง 1"/>
          <p:cNvSpPr>
            <a:spLocks noGrp="1"/>
          </p:cNvSpPr>
          <p:nvPr/>
        </p:nvSpPr>
        <p:spPr>
          <a:xfrm>
            <a:off x="4043680" y="4508500"/>
            <a:ext cx="1036320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กำหนดให้มีคณะกรรมการการเลือกตั้ง เพื่อทำหน้าที่เป็นคณะกรรมการ</a:t>
            </a:r>
            <a:endParaRPr lang="th-TH" sz="3200">
              <a:solidFill>
                <a:schemeClr val="tx1"/>
              </a:solidFill>
            </a:endParaRPr>
          </a:p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การเลือกตั้งผู้แทนสมาชิก </a:t>
            </a:r>
            <a:endParaRPr lang="th-TH" sz="3200">
              <a:solidFill>
                <a:schemeClr val="tx1"/>
              </a:solidFill>
            </a:endParaRPr>
          </a:p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(ประธานกรรมการบริหารกลุ่ม หรือผู้ที่ได้รับมอบหมาย)</a:t>
            </a:r>
            <a:endParaRPr lang="th-TH" sz="3200">
              <a:solidFill>
                <a:schemeClr val="tx1"/>
              </a:solidFill>
            </a:endParaRPr>
          </a:p>
        </p:txBody>
      </p:sp>
      <p:pic>
        <p:nvPicPr>
          <p:cNvPr id="36" name="รูปภาพ 35" descr="701-7014988_green-checklist-png-image-check-mark-vector-png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40" y="5661660"/>
            <a:ext cx="683895" cy="575945"/>
          </a:xfrm>
          <a:prstGeom prst="rect">
            <a:avLst/>
          </a:prstGeom>
        </p:spPr>
      </p:pic>
      <p:sp>
        <p:nvSpPr>
          <p:cNvPr id="37" name="ชื่อเรื่อง 1"/>
          <p:cNvSpPr>
            <a:spLocks noGrp="1"/>
          </p:cNvSpPr>
          <p:nvPr/>
        </p:nvSpPr>
        <p:spPr>
          <a:xfrm>
            <a:off x="4079875" y="5518150"/>
            <a:ext cx="1036320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ดำเนินการเลือกตั้งผู้แทนสมาชิก และผู้แทนสมาชิกสำรอง</a:t>
            </a:r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3432175" y="4149090"/>
            <a:ext cx="8424545" cy="2160270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"/>
          <p:cNvSpPr>
            <a:spLocks noGrp="1"/>
          </p:cNvSpPr>
          <p:nvPr/>
        </p:nvSpPr>
        <p:spPr>
          <a:xfrm>
            <a:off x="161290" y="332740"/>
            <a:ext cx="11944350" cy="1123315"/>
          </a:xfrm>
          <a:prstGeom prst="rect">
            <a:avLst/>
          </a:prstGeom>
          <a:solidFill>
            <a:srgbClr val="4F80B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>
                <a:solidFill>
                  <a:schemeClr val="bg1"/>
                </a:solidFill>
              </a:rPr>
              <a:t>แผนการเลือกตั้งผู้แทนสมาชิก ประจำปี 2567 - 2568</a:t>
            </a:r>
            <a:endParaRPr lang="th-TH" sz="5400" b="1">
              <a:solidFill>
                <a:schemeClr val="bg1"/>
              </a:solidFill>
            </a:endParaRPr>
          </a:p>
        </p:txBody>
      </p:sp>
      <p:grpSp>
        <p:nvGrpSpPr>
          <p:cNvPr id="32" name="จัดกลุ่ม 31"/>
          <p:cNvGrpSpPr/>
          <p:nvPr/>
        </p:nvGrpSpPr>
        <p:grpSpPr>
          <a:xfrm>
            <a:off x="334645" y="1468755"/>
            <a:ext cx="10650855" cy="1470025"/>
            <a:chOff x="4498" y="6281"/>
            <a:chExt cx="16773" cy="2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สี่เหลี่ยมผืนผ้ามุมมน 18"/>
            <p:cNvSpPr/>
            <p:nvPr/>
          </p:nvSpPr>
          <p:spPr>
            <a:xfrm>
              <a:off x="4498" y="6534"/>
              <a:ext cx="14061" cy="1787"/>
            </a:xfrm>
            <a:prstGeom prst="roundRect">
              <a:avLst>
                <a:gd name="adj" fmla="val 50000"/>
              </a:avLst>
            </a:prstGeom>
            <a:solidFill>
              <a:srgbClr val="9BBB59"/>
            </a:solidFill>
            <a:ln>
              <a:solidFill>
                <a:srgbClr val="9BB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20" name="ชื่อเรื่อง 1"/>
            <p:cNvSpPr>
              <a:spLocks noGrp="1"/>
            </p:cNvSpPr>
            <p:nvPr/>
          </p:nvSpPr>
          <p:spPr>
            <a:xfrm>
              <a:off x="4951" y="6281"/>
              <a:ext cx="16320" cy="231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bg1"/>
                  </a:solidFill>
                </a:rPr>
                <a:t>3. ประธานกรรมการบริหารกลุ่มสมาชิกรายงานผลการเลือกตั้งผู้แทนสมาชิก</a:t>
              </a:r>
              <a:br>
                <a:rPr lang="th-TH" sz="3200">
                  <a:solidFill>
                    <a:schemeClr val="bg1"/>
                  </a:solidFill>
                </a:rPr>
              </a:br>
              <a:r>
                <a:rPr lang="th-TH" sz="3200">
                  <a:solidFill>
                    <a:schemeClr val="bg1"/>
                  </a:solidFill>
                </a:rPr>
                <a:t>    ให้สหกรณ์ฯ ทราบภายใน 7 วัน นับแต่วันที่เลือกตั้งเสร็จ </a:t>
              </a:r>
              <a:endParaRPr lang="th-TH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จัดกลุ่ม 32"/>
          <p:cNvGrpSpPr/>
          <p:nvPr/>
        </p:nvGrpSpPr>
        <p:grpSpPr>
          <a:xfrm>
            <a:off x="1919605" y="4581525"/>
            <a:ext cx="10434955" cy="1494155"/>
            <a:chOff x="4498" y="8009"/>
            <a:chExt cx="16433" cy="2353"/>
          </a:xfrm>
        </p:grpSpPr>
        <p:sp>
          <p:nvSpPr>
            <p:cNvPr id="22" name="สี่เหลี่ยมผืนผ้ามุมมน 21"/>
            <p:cNvSpPr/>
            <p:nvPr/>
          </p:nvSpPr>
          <p:spPr>
            <a:xfrm>
              <a:off x="4498" y="8575"/>
              <a:ext cx="15931" cy="1787"/>
            </a:xfrm>
            <a:prstGeom prst="roundRect">
              <a:avLst>
                <a:gd name="adj" fmla="val 50000"/>
              </a:avLst>
            </a:prstGeom>
            <a:solidFill>
              <a:srgbClr val="F79646"/>
            </a:solidFill>
            <a:ln>
              <a:solidFill>
                <a:srgbClr val="F796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23" name="ชื่อเรื่อง 1"/>
            <p:cNvSpPr>
              <a:spLocks noGrp="1"/>
            </p:cNvSpPr>
            <p:nvPr/>
          </p:nvSpPr>
          <p:spPr>
            <a:xfrm>
              <a:off x="4611" y="8009"/>
              <a:ext cx="16320" cy="23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3200">
                  <a:solidFill>
                    <a:schemeClr val="bg1"/>
                  </a:solidFill>
                </a:rPr>
                <a:t>                   4.  สหกรณ์จัดทำคำสั่งแต่งตั้งผู้แทนสมาชิก ประจำปี 2567 - 2568 </a:t>
              </a:r>
              <a:endParaRPr lang="th-TH" sz="3200">
                <a:solidFill>
                  <a:schemeClr val="bg1"/>
                </a:solidFill>
              </a:endParaRPr>
            </a:p>
          </p:txBody>
        </p:sp>
      </p:grpSp>
      <p:pic>
        <p:nvPicPr>
          <p:cNvPr id="34" name="รูปภาพ 33" descr="701-7014988_green-checklist-png-image-check-mark-vector-png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985" y="2995295"/>
            <a:ext cx="501015" cy="421640"/>
          </a:xfrm>
          <a:prstGeom prst="rect">
            <a:avLst/>
          </a:prstGeom>
        </p:spPr>
      </p:pic>
      <p:sp>
        <p:nvSpPr>
          <p:cNvPr id="37" name="ชื่อเรื่อง 1"/>
          <p:cNvSpPr>
            <a:spLocks noGrp="1"/>
          </p:cNvSpPr>
          <p:nvPr/>
        </p:nvSpPr>
        <p:spPr>
          <a:xfrm>
            <a:off x="1559560" y="2795270"/>
            <a:ext cx="1036320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แบบรายงานผลการเลือกตั้งผู้แทนสมาชิก</a:t>
            </a:r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24" name="ชื่อเรื่อง 1"/>
          <p:cNvSpPr>
            <a:spLocks noGrp="1"/>
          </p:cNvSpPr>
          <p:nvPr/>
        </p:nvSpPr>
        <p:spPr>
          <a:xfrm>
            <a:off x="1559560" y="3491865"/>
            <a:ext cx="7503160" cy="52768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ym typeface="+mn-ea"/>
              </a:rPr>
              <a:t>ข้อมูลผู้แทนสมาชิก พร้อมรูปถ่าย</a:t>
            </a:r>
            <a:endParaRPr lang="th-TH" sz="3200">
              <a:solidFill>
                <a:schemeClr val="tx1"/>
              </a:solidFill>
            </a:endParaRPr>
          </a:p>
        </p:txBody>
      </p:sp>
      <p:pic>
        <p:nvPicPr>
          <p:cNvPr id="25" name="รูปภาพ 24" descr="audit-4576720_640-1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50" y="1484630"/>
            <a:ext cx="5368290" cy="3456940"/>
          </a:xfrm>
          <a:prstGeom prst="rect">
            <a:avLst/>
          </a:prstGeom>
        </p:spPr>
      </p:pic>
      <p:sp>
        <p:nvSpPr>
          <p:cNvPr id="27" name="ชื่อเรื่อง 1"/>
          <p:cNvSpPr>
            <a:spLocks noGrp="1"/>
          </p:cNvSpPr>
          <p:nvPr/>
        </p:nvSpPr>
        <p:spPr>
          <a:xfrm>
            <a:off x="1559560" y="3860800"/>
            <a:ext cx="1036320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รายงานการประชุม</a:t>
            </a:r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29" name="ชื่อเรื่อง 1"/>
          <p:cNvSpPr>
            <a:spLocks noGrp="1"/>
          </p:cNvSpPr>
          <p:nvPr/>
        </p:nvSpPr>
        <p:spPr>
          <a:xfrm>
            <a:off x="3647440" y="5374005"/>
            <a:ext cx="1036320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olidFill>
                  <a:schemeClr val="bg1"/>
                </a:solidFill>
              </a:rPr>
              <a:t>และแจ้งผู้ที่เกี่ยวข้องทราบ</a:t>
            </a:r>
            <a:endParaRPr lang="th-TH" sz="3200">
              <a:solidFill>
                <a:schemeClr val="bg1"/>
              </a:solidFill>
            </a:endParaRPr>
          </a:p>
        </p:txBody>
      </p:sp>
      <p:pic>
        <p:nvPicPr>
          <p:cNvPr id="30" name="รูปภาพ 29" descr="701-7014988_green-checklist-png-image-check-mark-vector-png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3491865"/>
            <a:ext cx="501015" cy="421640"/>
          </a:xfrm>
          <a:prstGeom prst="rect">
            <a:avLst/>
          </a:prstGeom>
        </p:spPr>
      </p:pic>
      <p:pic>
        <p:nvPicPr>
          <p:cNvPr id="31" name="รูปภาพ 30" descr="701-7014988_green-checklist-png-image-check-mark-vector-png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4019550"/>
            <a:ext cx="501015" cy="421640"/>
          </a:xfrm>
          <a:prstGeom prst="rect">
            <a:avLst/>
          </a:prstGeom>
        </p:spPr>
      </p:pic>
      <p:sp>
        <p:nvSpPr>
          <p:cNvPr id="35" name="สี่เหลี่ยมผืนผ้า 34"/>
          <p:cNvSpPr/>
          <p:nvPr/>
        </p:nvSpPr>
        <p:spPr>
          <a:xfrm>
            <a:off x="839470" y="2925445"/>
            <a:ext cx="5688965" cy="1656080"/>
          </a:xfrm>
          <a:prstGeom prst="rect">
            <a:avLst/>
          </a:prstGeom>
          <a:noFill/>
          <a:ln>
            <a:solidFill>
              <a:srgbClr val="9BBB59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 descr="png-clipart-india-business-accounting-chartered-accountant-institute-of-chartered-accountants-of-india-gestion-tenue-de-livres-audit-facture-thumbnail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917065"/>
            <a:ext cx="3920490" cy="414655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332740"/>
            <a:ext cx="11944350" cy="1123315"/>
          </a:xfrm>
          <a:solidFill>
            <a:srgbClr val="4F80BD"/>
          </a:solidFill>
        </p:spPr>
        <p:txBody>
          <a:bodyPr/>
          <a:lstStyle/>
          <a:p>
            <a:r>
              <a:rPr lang="th-TH" sz="5400" b="1">
                <a:solidFill>
                  <a:schemeClr val="bg1"/>
                </a:solidFill>
              </a:rPr>
              <a:t>แผนการเลือกตั้งผู้แทนสมาชิก ประจำปี 2567 - 2568</a:t>
            </a:r>
            <a:endParaRPr lang="th-TH" sz="5400" b="1">
              <a:solidFill>
                <a:schemeClr val="bg1"/>
              </a:solidFill>
            </a:endParaRPr>
          </a:p>
        </p:txBody>
      </p:sp>
      <p:grpSp>
        <p:nvGrpSpPr>
          <p:cNvPr id="9" name="จัดกลุ่ม 8"/>
          <p:cNvGrpSpPr/>
          <p:nvPr/>
        </p:nvGrpSpPr>
        <p:grpSpPr>
          <a:xfrm>
            <a:off x="4080510" y="1268730"/>
            <a:ext cx="7752715" cy="1470025"/>
            <a:chOff x="4611" y="2226"/>
            <a:chExt cx="12209" cy="2315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4611" y="2646"/>
              <a:ext cx="12209" cy="1512"/>
            </a:xfrm>
            <a:prstGeom prst="roundRect">
              <a:avLst>
                <a:gd name="adj" fmla="val 50000"/>
              </a:avLst>
            </a:prstGeom>
            <a:solidFill>
              <a:srgbClr val="F79646"/>
            </a:solidFill>
            <a:ln>
              <a:solidFill>
                <a:srgbClr val="F796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3" name="ชื่อเรื่อง 1"/>
            <p:cNvSpPr>
              <a:spLocks noGrp="1"/>
            </p:cNvSpPr>
            <p:nvPr/>
          </p:nvSpPr>
          <p:spPr>
            <a:xfrm>
              <a:off x="4724" y="2226"/>
              <a:ext cx="12078" cy="231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3200" b="1">
                  <a:solidFill>
                    <a:schemeClr val="bg1"/>
                  </a:solidFill>
                </a:rPr>
                <a:t>สนับสนุนงบประมาณจัดประชุมให้คณะกรรมการบริหารกลุ่ม 2 ครั้ง</a:t>
              </a:r>
              <a:endParaRPr lang="th-TH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35" name="ชื่อเรื่อง 1"/>
          <p:cNvSpPr>
            <a:spLocks noGrp="1"/>
          </p:cNvSpPr>
          <p:nvPr/>
        </p:nvSpPr>
        <p:spPr>
          <a:xfrm>
            <a:off x="4367530" y="3356610"/>
            <a:ext cx="677799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endParaRPr lang="th-TH" sz="3200">
              <a:solidFill>
                <a:schemeClr val="tx1"/>
              </a:solidFill>
            </a:endParaRPr>
          </a:p>
        </p:txBody>
      </p:sp>
      <p:pic>
        <p:nvPicPr>
          <p:cNvPr id="11" name="รูปภาพ 10" descr="1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165" y="3140075"/>
            <a:ext cx="606425" cy="606425"/>
          </a:xfrm>
          <a:prstGeom prst="rect">
            <a:avLst/>
          </a:prstGeom>
        </p:spPr>
      </p:pic>
      <p:pic>
        <p:nvPicPr>
          <p:cNvPr id="12" name="รูปภาพ 11" descr="2_preview_rev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75" y="3860165"/>
            <a:ext cx="590550" cy="590550"/>
          </a:xfrm>
          <a:prstGeom prst="rect">
            <a:avLst/>
          </a:prstGeom>
        </p:spPr>
      </p:pic>
      <p:sp>
        <p:nvSpPr>
          <p:cNvPr id="29" name="ชื่อเรื่อง 1"/>
          <p:cNvSpPr>
            <a:spLocks noGrp="1"/>
          </p:cNvSpPr>
          <p:nvPr/>
        </p:nvSpPr>
        <p:spPr>
          <a:xfrm>
            <a:off x="5276215" y="3068320"/>
            <a:ext cx="677926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ประชุมกลุ่มสมาชิกเพื่อเลือกตั้งผู้แทนสมาชิก</a:t>
            </a:r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3" name="ชื่อเรื่อง 1"/>
          <p:cNvSpPr>
            <a:spLocks noGrp="1"/>
          </p:cNvSpPr>
          <p:nvPr/>
        </p:nvSpPr>
        <p:spPr>
          <a:xfrm>
            <a:off x="5232400" y="3860165"/>
            <a:ext cx="6878955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ประชุมกลุ่มสมาชิกเพื่อรับข้อเสนอแนะ และปรับปรุงทะเบียน</a:t>
            </a:r>
            <a:endParaRPr lang="th-TH" sz="3200">
              <a:solidFill>
                <a:schemeClr val="tx1"/>
              </a:solidFill>
            </a:endParaRPr>
          </a:p>
          <a:p>
            <a:pPr algn="l">
              <a:buClrTx/>
              <a:buSzTx/>
              <a:buFontTx/>
            </a:pPr>
            <a:r>
              <a:rPr lang="th-TH" sz="3200">
                <a:solidFill>
                  <a:schemeClr val="tx1"/>
                </a:solidFill>
              </a:rPr>
              <a:t>สมาชิกให้เป็นปัจจุบัน</a:t>
            </a:r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8" name="ชื่อเรื่อง 1"/>
          <p:cNvSpPr>
            <a:spLocks noGrp="1"/>
          </p:cNvSpPr>
          <p:nvPr/>
        </p:nvSpPr>
        <p:spPr>
          <a:xfrm>
            <a:off x="4238625" y="4796155"/>
            <a:ext cx="787273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th-TH" sz="3200" b="1">
                <a:solidFill>
                  <a:srgbClr val="FF0000"/>
                </a:solidFill>
              </a:rPr>
              <a:t>หมายเหตุ : ต้องเสนอแผนการประชุม และรายงานผลให้สหกรณ์ทราบ</a:t>
            </a:r>
            <a:endParaRPr lang="th-TH" sz="3200" b="1">
              <a:solidFill>
                <a:srgbClr val="FF0000"/>
              </a:solidFill>
            </a:endParaRPr>
          </a:p>
        </p:txBody>
      </p:sp>
      <p:sp>
        <p:nvSpPr>
          <p:cNvPr id="19" name="ชื่อเรื่อง 1"/>
          <p:cNvSpPr>
            <a:spLocks noGrp="1"/>
          </p:cNvSpPr>
          <p:nvPr/>
        </p:nvSpPr>
        <p:spPr>
          <a:xfrm>
            <a:off x="4224020" y="2492375"/>
            <a:ext cx="731266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th-TH" sz="3600" b="1">
                <a:solidFill>
                  <a:srgbClr val="FF0000"/>
                </a:solidFill>
              </a:rPr>
              <a:t>“ </a:t>
            </a:r>
            <a:r>
              <a:rPr lang="th-TH" sz="3600" b="1" u="sng">
                <a:solidFill>
                  <a:srgbClr val="FF0000"/>
                </a:solidFill>
              </a:rPr>
              <a:t>ครั้งละ 500 บาท/คน</a:t>
            </a:r>
            <a:r>
              <a:rPr lang="th-TH" sz="3600" b="1">
                <a:solidFill>
                  <a:srgbClr val="FF0000"/>
                </a:solidFill>
              </a:rPr>
              <a:t>”</a:t>
            </a:r>
            <a:endParaRPr lang="th-TH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80060" y="2348865"/>
            <a:ext cx="11088370" cy="1470025"/>
          </a:xfrm>
        </p:spPr>
        <p:txBody>
          <a:bodyPr>
            <a:normAutofit fontScale="90000"/>
          </a:bodyPr>
          <a:lstStyle/>
          <a:p>
            <a:r>
              <a:rPr lang="th-TH" sz="5400" b="1"/>
              <a:t>การมีส่วนร่วมในการสรรหาคณะกรรมการดำเนินการ</a:t>
            </a:r>
            <a:br>
              <a:rPr lang="th-TH" sz="5400" b="1"/>
            </a:br>
            <a:r>
              <a:rPr lang="th-TH" sz="5400" b="1"/>
              <a:t>ปี 2567 และการใช้สิทธิเลือกตั้งของหน่วยงานปี 2566</a:t>
            </a:r>
            <a:endParaRPr lang="th-TH" sz="5400" b="1"/>
          </a:p>
        </p:txBody>
      </p:sp>
      <p:sp>
        <p:nvSpPr>
          <p:cNvPr id="4" name="ชื่อเรื่อง 1"/>
          <p:cNvSpPr>
            <a:spLocks noGrp="1"/>
          </p:cNvSpPr>
          <p:nvPr/>
        </p:nvSpPr>
        <p:spPr>
          <a:xfrm>
            <a:off x="0" y="5805805"/>
            <a:ext cx="12192635" cy="762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/>
              <a:t>                                                                                                                                           โครงการศักยภาพกลไกการบริหารสหกรณ์แบบมีส่วนร่วม (4 ภาค) ประจำปี 2566</a:t>
            </a:r>
            <a:endParaRPr lang="th-TH" sz="2000"/>
          </a:p>
          <a:p>
            <a:pPr algn="l"/>
            <a:r>
              <a:rPr lang="th-TH" sz="2000"/>
              <a:t>                                                                                                                                                                                                              สหกรณ์ออมทรัพย์กรมการพัฒนชุมชน จำกัด</a:t>
            </a:r>
            <a:endParaRPr lang="th-TH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332740"/>
            <a:ext cx="11944350" cy="1123315"/>
          </a:xfrm>
          <a:solidFill>
            <a:srgbClr val="FFFF00"/>
          </a:solidFill>
        </p:spPr>
        <p:txBody>
          <a:bodyPr/>
          <a:lstStyle/>
          <a:p>
            <a:r>
              <a:rPr lang="th-TH" sz="5400" b="1">
                <a:solidFill>
                  <a:schemeClr val="tx1"/>
                </a:solidFill>
                <a:sym typeface="+mn-ea"/>
              </a:rPr>
              <a:t>การมีส่วนร่วมในการสรรหาคณะกรรมการดำเนินการ</a:t>
            </a:r>
            <a:endParaRPr lang="th-TH" sz="5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5" name="ชื่อเรื่อง 1"/>
          <p:cNvSpPr>
            <a:spLocks noGrp="1"/>
          </p:cNvSpPr>
          <p:nvPr/>
        </p:nvSpPr>
        <p:spPr>
          <a:xfrm>
            <a:off x="4367530" y="3356610"/>
            <a:ext cx="6777990" cy="831850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endParaRPr lang="th-TH" sz="3200">
              <a:solidFill>
                <a:schemeClr val="tx1"/>
              </a:solidFill>
            </a:endParaRPr>
          </a:p>
        </p:txBody>
      </p:sp>
      <p:grpSp>
        <p:nvGrpSpPr>
          <p:cNvPr id="33" name="จัดกลุ่ม 32"/>
          <p:cNvGrpSpPr/>
          <p:nvPr/>
        </p:nvGrpSpPr>
        <p:grpSpPr>
          <a:xfrm>
            <a:off x="839470" y="1268730"/>
            <a:ext cx="6029960" cy="5377180"/>
            <a:chOff x="7503" y="2030"/>
            <a:chExt cx="9496" cy="8468"/>
          </a:xfrm>
        </p:grpSpPr>
        <p:grpSp>
          <p:nvGrpSpPr>
            <p:cNvPr id="9" name="จัดกลุ่ม 8"/>
            <p:cNvGrpSpPr/>
            <p:nvPr/>
          </p:nvGrpSpPr>
          <p:grpSpPr>
            <a:xfrm>
              <a:off x="7503" y="2030"/>
              <a:ext cx="9494" cy="2315"/>
              <a:chOff x="8338" y="2226"/>
              <a:chExt cx="8483" cy="2315"/>
            </a:xfrm>
          </p:grpSpPr>
          <p:sp>
            <p:nvSpPr>
              <p:cNvPr id="8" name="สี่เหลี่ยมผืนผ้ามุมมน 7"/>
              <p:cNvSpPr/>
              <p:nvPr/>
            </p:nvSpPr>
            <p:spPr>
              <a:xfrm>
                <a:off x="8393" y="2627"/>
                <a:ext cx="8428" cy="1512"/>
              </a:xfrm>
              <a:prstGeom prst="roundRect">
                <a:avLst>
                  <a:gd name="adj" fmla="val 50000"/>
                </a:avLst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th-TH" altLang="th-TH"/>
              </a:p>
            </p:txBody>
          </p:sp>
          <p:sp>
            <p:nvSpPr>
              <p:cNvPr id="3" name="ชื่อเรื่อง 1"/>
              <p:cNvSpPr>
                <a:spLocks noGrp="1"/>
              </p:cNvSpPr>
              <p:nvPr/>
            </p:nvSpPr>
            <p:spPr>
              <a:xfrm>
                <a:off x="8338" y="2226"/>
                <a:ext cx="8464" cy="23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th-TH" sz="3600" b="1">
                    <a:solidFill>
                      <a:schemeClr val="bg1"/>
                    </a:solidFill>
                  </a:rPr>
                  <a:t>สถิติการลงคะแนนสรรหาปีที่ผ่านมา</a:t>
                </a:r>
                <a:endParaRPr lang="th-TH" sz="3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ชื่อเรื่อง 1"/>
            <p:cNvSpPr>
              <a:spLocks noGrp="1"/>
            </p:cNvSpPr>
            <p:nvPr/>
          </p:nvSpPr>
          <p:spPr>
            <a:xfrm>
              <a:off x="8489" y="4303"/>
              <a:ext cx="6720" cy="1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tx1"/>
                  </a:solidFill>
                </a:rPr>
                <a:t>      </a:t>
              </a:r>
              <a:r>
                <a:rPr lang="th-TH" sz="3200" b="1">
                  <a:solidFill>
                    <a:schemeClr val="tx1"/>
                  </a:solidFill>
                </a:rPr>
                <a:t>บัตรสรรที่ส่งไป    9,652  บัตร</a:t>
              </a:r>
              <a:endParaRPr lang="th-TH" sz="3200" b="1">
                <a:solidFill>
                  <a:schemeClr val="tx1"/>
                </a:solidFill>
              </a:endParaRPr>
            </a:p>
          </p:txBody>
        </p:sp>
        <p:sp>
          <p:nvSpPr>
            <p:cNvPr id="6" name="ชื่อเรื่อง 1"/>
            <p:cNvSpPr>
              <a:spLocks noGrp="1"/>
            </p:cNvSpPr>
            <p:nvPr/>
          </p:nvSpPr>
          <p:spPr>
            <a:xfrm>
              <a:off x="8489" y="5287"/>
              <a:ext cx="7767" cy="1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tx1"/>
                  </a:solidFill>
                </a:rPr>
                <a:t>      </a:t>
              </a:r>
              <a:r>
                <a:rPr lang="th-TH" sz="3200" b="1">
                  <a:solidFill>
                    <a:schemeClr val="tx1"/>
                  </a:solidFill>
                </a:rPr>
                <a:t>บัตรสรรที่ส่งทันตามกำหน</a:t>
              </a:r>
              <a:r>
                <a:rPr lang="en-US" altLang="th-TH" sz="3200" b="1">
                  <a:solidFill>
                    <a:schemeClr val="tx1"/>
                  </a:solidFill>
                </a:rPr>
                <a:t>ด </a:t>
              </a:r>
              <a:r>
                <a:rPr lang="th-TH" sz="3200" b="1">
                  <a:solidFill>
                    <a:schemeClr val="tx1"/>
                  </a:solidFill>
                </a:rPr>
                <a:t>5,705 บัตร </a:t>
              </a:r>
              <a:r>
                <a:rPr lang="en-US" altLang="th-TH" sz="3200" b="1">
                  <a:solidFill>
                    <a:schemeClr val="tx1"/>
                  </a:solidFill>
                </a:rPr>
                <a:t>   </a:t>
              </a:r>
              <a:br>
                <a:rPr lang="en-US" altLang="th-TH" sz="3200" b="1">
                  <a:solidFill>
                    <a:schemeClr val="tx1"/>
                  </a:solidFill>
                </a:rPr>
              </a:br>
              <a:r>
                <a:rPr lang="en-US" altLang="th-TH" sz="3200" b="1">
                  <a:solidFill>
                    <a:schemeClr val="tx1"/>
                  </a:solidFill>
                </a:rPr>
                <a:t>     คิดเป็นร้อยละ </a:t>
              </a:r>
              <a:r>
                <a:rPr lang="th-TH" sz="3200" b="1">
                  <a:solidFill>
                    <a:schemeClr val="tx1"/>
                  </a:solidFill>
                </a:rPr>
                <a:t>59.11</a:t>
              </a:r>
              <a:endParaRPr lang="th-TH" sz="3200" b="1">
                <a:solidFill>
                  <a:schemeClr val="tx1"/>
                </a:solidFill>
              </a:endParaRPr>
            </a:p>
          </p:txBody>
        </p:sp>
        <p:sp>
          <p:nvSpPr>
            <p:cNvPr id="7" name="ชื่อเรื่อง 1"/>
            <p:cNvSpPr>
              <a:spLocks noGrp="1"/>
            </p:cNvSpPr>
            <p:nvPr/>
          </p:nvSpPr>
          <p:spPr>
            <a:xfrm>
              <a:off x="8466" y="6533"/>
              <a:ext cx="8511" cy="1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tx1"/>
                  </a:solidFill>
                </a:rPr>
                <a:t>      </a:t>
              </a:r>
              <a:r>
                <a:rPr lang="th-TH" sz="32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บัตร</a:t>
              </a:r>
              <a:r>
                <a:rPr lang="en-US" altLang="th-TH" sz="32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สรรหา</a:t>
              </a:r>
              <a:r>
                <a:rPr lang="th-TH" sz="32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ส่ง</a:t>
              </a:r>
              <a:r>
                <a:rPr lang="en-US" altLang="th-TH" sz="32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ล่าช้า </a:t>
              </a:r>
              <a:r>
                <a:rPr lang="en-US" altLang="th-TH" sz="3200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(ไม่นับรวม)</a:t>
              </a:r>
              <a:r>
                <a:rPr lang="en-US" altLang="th-TH" sz="32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 </a:t>
              </a:r>
              <a:r>
                <a:rPr lang="th-TH" sz="32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19 </a:t>
              </a:r>
              <a:r>
                <a:rPr lang="en-US" altLang="th-TH" sz="3200" b="1">
                  <a:solidFill>
                    <a:schemeClr val="tx1"/>
                  </a:solidFill>
                  <a:latin typeface="Angsana New" panose="02020603050405020304" charset="0"/>
                  <a:cs typeface="Angsana New" panose="02020603050405020304" charset="0"/>
                </a:rPr>
                <a:t>บัตร</a:t>
              </a:r>
              <a:endParaRPr lang="th-TH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785" y="4151"/>
              <a:ext cx="9212" cy="6347"/>
            </a:xfrm>
            <a:prstGeom prst="rect">
              <a:avLst/>
            </a:prstGeom>
            <a:noFill/>
            <a:ln>
              <a:solidFill>
                <a:srgbClr val="F7964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79646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th-TH" altLang="th-TH"/>
            </a:p>
          </p:txBody>
        </p:sp>
        <p:sp>
          <p:nvSpPr>
            <p:cNvPr id="23" name="ชื่อเรื่อง 1"/>
            <p:cNvSpPr>
              <a:spLocks noGrp="1"/>
            </p:cNvSpPr>
            <p:nvPr/>
          </p:nvSpPr>
          <p:spPr>
            <a:xfrm>
              <a:off x="8579" y="7490"/>
              <a:ext cx="7864" cy="1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tx1"/>
                  </a:solidFill>
                </a:rPr>
                <a:t>      </a:t>
              </a:r>
              <a:r>
                <a:rPr 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ผู้ใช้สิทธิไม่ทันตามกำหนด </a:t>
              </a:r>
              <a:r>
                <a:rPr lang="th-TH" alt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942</a:t>
              </a:r>
              <a:r>
                <a:rPr 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 บัตร</a:t>
              </a:r>
              <a:endParaRPr lang="en-US" sz="32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  <p:pic>
          <p:nvPicPr>
            <p:cNvPr id="24" name="รูปภาพ 23" descr="cross-00015380637319795854090796_normal_preview_rev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27" y="7554"/>
              <a:ext cx="745" cy="745"/>
            </a:xfrm>
            <a:prstGeom prst="rect">
              <a:avLst/>
            </a:prstGeom>
          </p:spPr>
        </p:pic>
        <p:pic>
          <p:nvPicPr>
            <p:cNvPr id="25" name="รูปภาพ 24" descr="cross-00015380637319795854090796_normal_preview_rev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27" y="8462"/>
              <a:ext cx="745" cy="745"/>
            </a:xfrm>
            <a:prstGeom prst="rect">
              <a:avLst/>
            </a:prstGeom>
          </p:spPr>
        </p:pic>
        <p:sp>
          <p:nvSpPr>
            <p:cNvPr id="26" name="ชื่อเรื่อง 1"/>
            <p:cNvSpPr>
              <a:spLocks noGrp="1"/>
            </p:cNvSpPr>
            <p:nvPr/>
          </p:nvSpPr>
          <p:spPr>
            <a:xfrm>
              <a:off x="8579" y="8348"/>
              <a:ext cx="8420" cy="11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th-TH" sz="3200">
                  <a:solidFill>
                    <a:schemeClr val="tx1"/>
                  </a:solidFill>
                </a:rPr>
                <a:t>      </a:t>
              </a:r>
              <a:r>
                <a:rPr 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บัตรไม่ถึงมือผู้รับ </a:t>
              </a:r>
              <a:r>
                <a:rPr lang="en-US" sz="3200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(ติดต่อไม่ได้)</a:t>
              </a:r>
              <a:r>
                <a:rPr 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 </a:t>
              </a:r>
              <a:r>
                <a:rPr lang="th-TH" alt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20</a:t>
              </a:r>
              <a:r>
                <a:rPr lang="en-US" sz="3200" b="1">
                  <a:solidFill>
                    <a:srgbClr val="FF0000"/>
                  </a:solidFill>
                  <a:latin typeface="Angsana New" panose="02020603050405020304" charset="0"/>
                  <a:cs typeface="Angsana New" panose="02020603050405020304" charset="0"/>
                </a:rPr>
                <a:t> บัตร</a:t>
              </a:r>
              <a:endParaRPr lang="en-US" sz="32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endParaRPr>
            </a:p>
          </p:txBody>
        </p:sp>
      </p:grpSp>
      <p:sp>
        <p:nvSpPr>
          <p:cNvPr id="37" name="ชื่อเรื่อง 1"/>
          <p:cNvSpPr>
            <a:spLocks noGrp="1"/>
          </p:cNvSpPr>
          <p:nvPr/>
        </p:nvSpPr>
        <p:spPr>
          <a:xfrm>
            <a:off x="7204710" y="1628775"/>
            <a:ext cx="4267200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th-TH">
                <a:solidFill>
                  <a:schemeClr val="tx1"/>
                </a:solidFill>
              </a:rPr>
              <a:t>     </a:t>
            </a:r>
            <a:r>
              <a:rPr lang="en-US" altLang="th-TH" b="1">
                <a:solidFill>
                  <a:srgbClr val="FF0000"/>
                </a:solidFill>
              </a:rPr>
              <a:t>ควรเน้นย้ำในเรื่อง</a:t>
            </a:r>
            <a:endParaRPr lang="en-US" altLang="th-TH" b="1">
              <a:solidFill>
                <a:srgbClr val="FF0000"/>
              </a:solidFill>
            </a:endParaRPr>
          </a:p>
        </p:txBody>
      </p:sp>
      <p:sp>
        <p:nvSpPr>
          <p:cNvPr id="38" name="ชื่อเรื่อง 1"/>
          <p:cNvSpPr>
            <a:spLocks noGrp="1"/>
          </p:cNvSpPr>
          <p:nvPr/>
        </p:nvSpPr>
        <p:spPr>
          <a:xfrm>
            <a:off x="7131685" y="2684780"/>
            <a:ext cx="493204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1. ที่อยู่ของสมาชิก</a:t>
            </a:r>
            <a:endParaRPr lang="en-US" sz="40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39" name="ชื่อเรื่อง 1"/>
          <p:cNvSpPr>
            <a:spLocks noGrp="1"/>
          </p:cNvSpPr>
          <p:nvPr/>
        </p:nvSpPr>
        <p:spPr>
          <a:xfrm>
            <a:off x="7104380" y="4509770"/>
            <a:ext cx="493204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2. สมาชิกที่ไม่ใช้สิทธิลงคะแนน </a:t>
            </a:r>
            <a:r>
              <a:rPr lang="en-US" sz="40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??</a:t>
            </a:r>
            <a:endParaRPr lang="en-US" sz="40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0" name="ชื่อเรื่อง 1"/>
          <p:cNvSpPr>
            <a:spLocks noGrp="1"/>
          </p:cNvSpPr>
          <p:nvPr/>
        </p:nvSpPr>
        <p:spPr>
          <a:xfrm>
            <a:off x="7104380" y="5013325"/>
            <a:ext cx="493204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3. การส่งบัตรสรรหาล่าช้า</a:t>
            </a:r>
            <a:endParaRPr lang="en-US" sz="40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1" name="ชื่อเรื่อง 1"/>
          <p:cNvSpPr>
            <a:spLocks noGrp="1"/>
          </p:cNvSpPr>
          <p:nvPr/>
        </p:nvSpPr>
        <p:spPr>
          <a:xfrm>
            <a:off x="7104380" y="5660390"/>
            <a:ext cx="493204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4. การปรับปรุงทะเบียนสมาชิกของ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    คณะกรรมการบริหารกลุ่มสมาชิก </a:t>
            </a:r>
            <a:endParaRPr lang="en-US" sz="40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2" name="ชื่อเรื่อง 1"/>
          <p:cNvSpPr>
            <a:spLocks noGrp="1"/>
          </p:cNvSpPr>
          <p:nvPr/>
        </p:nvSpPr>
        <p:spPr>
          <a:xfrm>
            <a:off x="7536180" y="3284855"/>
            <a:ext cx="4311650" cy="126238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sz="3200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- โอน/ย้ายสังกัด (ข้าราชการประจำ)</a:t>
            </a:r>
            <a:endParaRPr lang="en-US" sz="3200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sz="3200">
                <a:latin typeface="Angsana New" panose="02020603050405020304" charset="0"/>
                <a:cs typeface="Angsana New" panose="02020603050405020304" charset="0"/>
                <a:sym typeface="+mn-ea"/>
              </a:rPr>
              <a:t>-  </a:t>
            </a:r>
            <a:r>
              <a:rPr lang="th-TH" altLang="en-US" sz="3200">
                <a:latin typeface="Angsana New" panose="02020603050405020304" charset="0"/>
                <a:cs typeface="Angsana New" panose="02020603050405020304" charset="0"/>
                <a:sym typeface="+mn-ea"/>
              </a:rPr>
              <a:t>ที่อยู่ปัจจุบัน</a:t>
            </a:r>
            <a:r>
              <a:rPr lang="en-US" sz="3200">
                <a:latin typeface="Angsana New" panose="02020603050405020304" charset="0"/>
                <a:cs typeface="Angsana New" panose="02020603050405020304" charset="0"/>
                <a:sym typeface="+mn-ea"/>
              </a:rPr>
              <a:t> (ข้าราชการบำนาญ)</a:t>
            </a:r>
            <a:endParaRPr lang="en-US" sz="3200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  <a:sym typeface="+mn-ea"/>
            </a:endParaRPr>
          </a:p>
        </p:txBody>
      </p:sp>
      <p:sp>
        <p:nvSpPr>
          <p:cNvPr id="43" name="ลูกศรขวา 42"/>
          <p:cNvSpPr/>
          <p:nvPr/>
        </p:nvSpPr>
        <p:spPr>
          <a:xfrm>
            <a:off x="7176135" y="1703070"/>
            <a:ext cx="982980" cy="52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pic>
        <p:nvPicPr>
          <p:cNvPr id="44" name="รูปภาพ 43" descr="kisspng-check-mark-checkbox-check-5ab8fe73376106.4730623915220732032268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10" y="2615565"/>
            <a:ext cx="605790" cy="699135"/>
          </a:xfrm>
          <a:prstGeom prst="rect">
            <a:avLst/>
          </a:prstGeom>
        </p:spPr>
      </p:pic>
      <p:pic>
        <p:nvPicPr>
          <p:cNvPr id="45" name="รูปภาพ 44" descr="kisspng-check-mark-checkbox-check-5ab8fe73376106.4730623915220732032268_preview_rev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60" y="3140710"/>
            <a:ext cx="605790" cy="699135"/>
          </a:xfrm>
          <a:prstGeom prst="rect">
            <a:avLst/>
          </a:prstGeom>
        </p:spPr>
      </p:pic>
      <p:pic>
        <p:nvPicPr>
          <p:cNvPr id="47" name="รูปภาพ 46" descr="cross-00015380637319795854090796_normal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710" y="4262755"/>
            <a:ext cx="473075" cy="4730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5035" y="2348865"/>
            <a:ext cx="10363200" cy="1470025"/>
          </a:xfrm>
        </p:spPr>
        <p:txBody>
          <a:bodyPr>
            <a:normAutofit/>
          </a:bodyPr>
          <a:lstStyle/>
          <a:p>
            <a:r>
              <a:rPr lang="en-US" altLang="th-TH" sz="5400" b="1"/>
              <a:t>เป้าหมายยุทธศาสตร์ที่ไม่บรรลุ</a:t>
            </a:r>
            <a:endParaRPr lang="en-US" altLang="th-TH" sz="5400" b="1"/>
          </a:p>
        </p:txBody>
      </p:sp>
      <p:sp>
        <p:nvSpPr>
          <p:cNvPr id="4" name="ชื่อเรื่อง 1"/>
          <p:cNvSpPr>
            <a:spLocks noGrp="1"/>
          </p:cNvSpPr>
          <p:nvPr/>
        </p:nvSpPr>
        <p:spPr>
          <a:xfrm>
            <a:off x="0" y="5805805"/>
            <a:ext cx="12192635" cy="762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/>
              <a:t>                                                                                                                                           โครงการศักยภาพกลไกการบริหารสหกรณ์แบบมีส่วนร่วม (4 ภาค) ประจำปี 2566</a:t>
            </a:r>
            <a:endParaRPr lang="th-TH" sz="2000"/>
          </a:p>
          <a:p>
            <a:pPr algn="l"/>
            <a:r>
              <a:rPr lang="th-TH" sz="2000"/>
              <a:t>                                                                                                                                                                                                              สหกรณ์ออมทรัพย์กรมการพัฒนชุมชน จำกัด</a:t>
            </a:r>
            <a:endParaRPr lang="th-TH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380" y="260985"/>
            <a:ext cx="11874500" cy="1123315"/>
          </a:xfrm>
          <a:solidFill>
            <a:srgbClr val="7F64A2"/>
          </a:solidFill>
        </p:spPr>
        <p:txBody>
          <a:bodyPr/>
          <a:lstStyle/>
          <a:p>
            <a:r>
              <a:rPr lang="en-US" altLang="th-TH" sz="5400" b="1">
                <a:solidFill>
                  <a:schemeClr val="bg1"/>
                </a:solidFill>
                <a:sym typeface="+mn-ea"/>
              </a:rPr>
              <a:t>เป้าหมายยุทธศาสตร์ที่ไม่บรรลุ</a:t>
            </a:r>
            <a:endParaRPr lang="en-US" altLang="th-TH" sz="5400" b="1">
              <a:solidFill>
                <a:schemeClr val="bg1"/>
              </a:solidFill>
              <a:sym typeface="+mn-ea"/>
            </a:endParaRPr>
          </a:p>
        </p:txBody>
      </p:sp>
      <p:cxnSp>
        <p:nvCxnSpPr>
          <p:cNvPr id="43" name="ตัวเชื่อมต่อตรง 42"/>
          <p:cNvCxnSpPr/>
          <p:nvPr/>
        </p:nvCxnSpPr>
        <p:spPr>
          <a:xfrm>
            <a:off x="5446395" y="1557655"/>
            <a:ext cx="0" cy="491744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สี่เหลี่ยมผืนผ้ามุมมน 43"/>
          <p:cNvSpPr/>
          <p:nvPr/>
        </p:nvSpPr>
        <p:spPr>
          <a:xfrm>
            <a:off x="5591810" y="1522730"/>
            <a:ext cx="6396990" cy="9601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47" name="ชื่อเรื่อง 1"/>
          <p:cNvSpPr>
            <a:spLocks noGrp="1"/>
          </p:cNvSpPr>
          <p:nvPr/>
        </p:nvSpPr>
        <p:spPr>
          <a:xfrm>
            <a:off x="5591810" y="1268095"/>
            <a:ext cx="6448425" cy="147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th-TH" sz="3600" b="1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คะแนนความพึงพอใจของสมาชิก</a:t>
            </a:r>
            <a:endParaRPr lang="en-US" altLang="th-TH" sz="3600" b="1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6669405" y="3355975"/>
            <a:ext cx="1483360" cy="1152525"/>
          </a:xfrm>
          <a:prstGeom prst="roundRect">
            <a:avLst>
              <a:gd name="adj" fmla="val 1250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54" name="ชื่อเรื่อง 1"/>
          <p:cNvSpPr>
            <a:spLocks noGrp="1"/>
          </p:cNvSpPr>
          <p:nvPr/>
        </p:nvSpPr>
        <p:spPr>
          <a:xfrm>
            <a:off x="6384290" y="2708910"/>
            <a:ext cx="203898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เป้าหมายปี 2565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6" name="กล่องข้อความ 55"/>
          <p:cNvSpPr txBox="1"/>
          <p:nvPr/>
        </p:nvSpPr>
        <p:spPr>
          <a:xfrm>
            <a:off x="6669405" y="3522345"/>
            <a:ext cx="14935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4000">
                <a:solidFill>
                  <a:schemeClr val="bg1"/>
                </a:solidFill>
                <a:latin typeface="Franklin Gothic Heavy" panose="020B0903020102020204" charset="0"/>
                <a:cs typeface="Franklin Gothic Heavy" panose="020B0903020102020204" charset="0"/>
              </a:rPr>
              <a:t>4.5</a:t>
            </a:r>
            <a:endParaRPr lang="en-US" altLang="th-TH" sz="4000">
              <a:solidFill>
                <a:schemeClr val="bg1"/>
              </a:solidFill>
              <a:latin typeface="Eras Bold ITC" panose="020B0907030504020204" charset="0"/>
              <a:cs typeface="Eras Bold ITC" panose="020B0907030504020204" charset="0"/>
            </a:endParaRPr>
          </a:p>
        </p:txBody>
      </p:sp>
      <p:sp>
        <p:nvSpPr>
          <p:cNvPr id="57" name="แผนผังลำดับงาน: ผสาน 56"/>
          <p:cNvSpPr/>
          <p:nvPr/>
        </p:nvSpPr>
        <p:spPr>
          <a:xfrm rot="16200000">
            <a:off x="8702675" y="3831590"/>
            <a:ext cx="240030" cy="240665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58" name="แผนผังลำดับงาน: ผสาน 57"/>
          <p:cNvSpPr/>
          <p:nvPr/>
        </p:nvSpPr>
        <p:spPr>
          <a:xfrm rot="16200000">
            <a:off x="9044940" y="3775710"/>
            <a:ext cx="314325" cy="315595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59" name="สี่เหลี่ยมผืนผ้ามุมมน 58"/>
          <p:cNvSpPr/>
          <p:nvPr/>
        </p:nvSpPr>
        <p:spPr>
          <a:xfrm>
            <a:off x="9476740" y="3140710"/>
            <a:ext cx="1889125" cy="1596390"/>
          </a:xfrm>
          <a:prstGeom prst="roundRect">
            <a:avLst>
              <a:gd name="adj" fmla="val 125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60" name="ชื่อเรื่อง 1"/>
          <p:cNvSpPr>
            <a:spLocks noGrp="1"/>
          </p:cNvSpPr>
          <p:nvPr/>
        </p:nvSpPr>
        <p:spPr>
          <a:xfrm>
            <a:off x="9457690" y="2565400"/>
            <a:ext cx="190309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เป้าหมายที่ได้</a:t>
            </a:r>
            <a:endParaRPr lang="en-US" sz="3200" b="1">
              <a:solidFill>
                <a:schemeClr val="tx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1" name="กล่องข้อความ 60"/>
          <p:cNvSpPr txBox="1"/>
          <p:nvPr/>
        </p:nvSpPr>
        <p:spPr>
          <a:xfrm>
            <a:off x="9480550" y="3388995"/>
            <a:ext cx="19037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6000">
                <a:solidFill>
                  <a:schemeClr val="bg1"/>
                </a:solidFill>
                <a:latin typeface="Franklin Gothic Heavy" panose="020B0903020102020204" charset="0"/>
                <a:cs typeface="Franklin Gothic Heavy" panose="020B0903020102020204" charset="0"/>
              </a:rPr>
              <a:t>4.36</a:t>
            </a:r>
            <a:endParaRPr lang="en-US" altLang="th-TH" sz="6000">
              <a:solidFill>
                <a:schemeClr val="bg1"/>
              </a:solidFill>
              <a:latin typeface="Franklin Gothic Heavy" panose="020B0903020102020204" charset="0"/>
              <a:cs typeface="Franklin Gothic Heavy" panose="020B0903020102020204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8606155" y="5013325"/>
            <a:ext cx="2814320" cy="1727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8606790" y="5013325"/>
            <a:ext cx="2814320" cy="647700"/>
          </a:xfrm>
          <a:prstGeom prst="rect">
            <a:avLst/>
          </a:prstGeom>
          <a:solidFill>
            <a:srgbClr val="4F80BD"/>
          </a:solidFill>
          <a:ln>
            <a:solidFill>
              <a:srgbClr val="4F8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h-TH" altLang="th-TH"/>
          </a:p>
        </p:txBody>
      </p:sp>
      <p:sp>
        <p:nvSpPr>
          <p:cNvPr id="65" name="ชื่อเรื่อง 1"/>
          <p:cNvSpPr>
            <a:spLocks noGrp="1"/>
          </p:cNvSpPr>
          <p:nvPr/>
        </p:nvSpPr>
        <p:spPr>
          <a:xfrm>
            <a:off x="8461375" y="5013325"/>
            <a:ext cx="2959735" cy="71945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b="1">
                <a:solidFill>
                  <a:schemeClr val="bg1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เป้าหมายปี 2566</a:t>
            </a:r>
            <a:endParaRPr lang="en-US" b="1">
              <a:solidFill>
                <a:schemeClr val="bg1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6" name="กล่องข้อความ 65"/>
          <p:cNvSpPr txBox="1"/>
          <p:nvPr/>
        </p:nvSpPr>
        <p:spPr>
          <a:xfrm>
            <a:off x="8943340" y="5589270"/>
            <a:ext cx="2160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th-TH" sz="7200">
                <a:solidFill>
                  <a:srgbClr val="FF0000"/>
                </a:solidFill>
                <a:latin typeface="Franklin Gothic Heavy" panose="020B0903020102020204" charset="0"/>
                <a:cs typeface="Franklin Gothic Heavy" panose="020B0903020102020204" charset="0"/>
              </a:rPr>
              <a:t>4.5</a:t>
            </a:r>
            <a:endParaRPr lang="en-US" altLang="th-TH" sz="7200">
              <a:solidFill>
                <a:srgbClr val="FF0000"/>
              </a:solidFill>
              <a:latin typeface="Franklin Gothic Heavy" panose="020B0903020102020204" charset="0"/>
              <a:cs typeface="Franklin Gothic Heavy" panose="020B0903020102020204" charset="0"/>
            </a:endParaRPr>
          </a:p>
        </p:txBody>
      </p:sp>
      <p:pic>
        <p:nvPicPr>
          <p:cNvPr id="3" name="รูปภาพ 2" descr="การหาค่าความเชื่อมั่นของแบบสอบถาม-jpg_preview_rev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835" y="4403090"/>
            <a:ext cx="2588260" cy="2588260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/>
        </p:nvSpPr>
        <p:spPr>
          <a:xfrm>
            <a:off x="119380" y="2738120"/>
            <a:ext cx="5001260" cy="147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th-TH" sz="3600" b="1">
                <a:solidFill>
                  <a:srgbClr val="FF0000"/>
                </a:solidFill>
                <a:latin typeface="Angsana New" panose="02020603050405020304" charset="0"/>
                <a:cs typeface="Angsana New" panose="02020603050405020304" charset="0"/>
              </a:rPr>
              <a:t>เป้าหมายยุทธศาสตร์ในปีที่ผ่านมา</a:t>
            </a:r>
            <a:endParaRPr lang="en-US" altLang="th-TH" sz="3600" b="1">
              <a:solidFill>
                <a:srgbClr val="FF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algn="ctr"/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ไม่บรรลุ</a:t>
            </a:r>
            <a:r>
              <a:rPr lang="th-TH" alt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th-TH" sz="3600" b="1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charset="0"/>
                <a:cs typeface="Angsana New" panose="02020603050405020304" charset="0"/>
              </a:rPr>
              <a:t>3 เป้าหมาย ดังนี้</a:t>
            </a:r>
            <a:endParaRPr lang="en-US" altLang="th-TH" sz="3600" b="1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i Theme">
  <a:themeElements>
    <a:clrScheme name="Th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7557</Words>
  <Application>WPS Presentation</Application>
  <PresentationFormat>นำเสนอทางหน้าจอ (4:3)</PresentationFormat>
  <Paragraphs>298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Angsana New</vt:lpstr>
      <vt:lpstr>Franklin Gothic Heavy</vt:lpstr>
      <vt:lpstr>Eras Bold ITC</vt:lpstr>
      <vt:lpstr>Calibri</vt:lpstr>
      <vt:lpstr>Microsoft YaHei</vt:lpstr>
      <vt:lpstr>TH Sarabun PSK</vt:lpstr>
      <vt:lpstr>Arial Unicode MS</vt:lpstr>
      <vt:lpstr>Cordia New</vt:lpstr>
      <vt:lpstr>ชุดรูปแบบของ Office</vt:lpstr>
      <vt:lpstr>“การเคลื่อนไหว และการขับเคลื่อนยุทธศาสตร์ ”</vt:lpstr>
      <vt:lpstr>แผนการเลือกตั้งผู้แทนสมาชิก  ประจำปี 2567 - 2568</vt:lpstr>
      <vt:lpstr>แผนการเลือกตั้งผู้แทนสมาชิก ประจำปี 2567 - 2568</vt:lpstr>
      <vt:lpstr>PowerPoint 演示文稿</vt:lpstr>
      <vt:lpstr>แผนการเลือกตั้งผู้แทนสมาชิก ประจำปี 2567 - 2568</vt:lpstr>
      <vt:lpstr>การมีส่วนร่วมในการสรรหาคณะกรรมการดำเนินการ ปี 2567 และการใช้สิทธิเลือกตั้งของหน่วยงานปี 2566</vt:lpstr>
      <vt:lpstr>การมีส่วนร่วมในการสรรหาคณะกรรมการดำเนินการ</vt:lpstr>
      <vt:lpstr>เป้าหมายยุทธศาสตร์ที่ไม่บรรลุ</vt:lpstr>
      <vt:lpstr>เป้าหมายยุทธศาสตร์ที่ไม่บรรลุ</vt:lpstr>
      <vt:lpstr>เป้าหมายยุทธศาสตร์ที่ไม่บรรลุ</vt:lpstr>
      <vt:lpstr>โครงการส่งเสริมความสัมพันธ์ และการรายงานผล</vt:lpstr>
      <vt:lpstr>โครงการส่งเสริมความสัมพันธ์ และการรายงานผล</vt:lpstr>
      <vt:lpstr>ระยะเวลาดำเนินโครงการส่งเสริมความสัมพันธ์</vt:lpstr>
      <vt:lpstr>หลักฐานที่เกี่ยวข้อง</vt:lpstr>
      <vt:lpstr>การปฏิบัติงานเพื่อประสานทั้ง 3 ฝ่าย (เปรียบเทียบบทบาทหน้าที่)</vt:lpstr>
      <vt:lpstr>เปรียบเทียบ 3 บทบาท</vt:lpstr>
      <vt:lpstr>การปรับปรุงทะเบียนสมาชิกของกลุ่มให้เป็นปัจจุบัน</vt:lpstr>
      <vt:lpstr>การปรับปรุงทะเบียนสมาชิกของกลุ่ม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Chamaiporn_ka</cp:lastModifiedBy>
  <cp:revision>34</cp:revision>
  <dcterms:created xsi:type="dcterms:W3CDTF">2020-11-30T02:51:00Z</dcterms:created>
  <dcterms:modified xsi:type="dcterms:W3CDTF">2023-05-22T02:01:36Z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1054-11.2.0.10014</vt:lpwstr>
  </property>
</Properties>
</file>