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18"/>
  </p:notesMasterIdLst>
  <p:sldIdLst>
    <p:sldId id="1280" r:id="rId2"/>
    <p:sldId id="1560" r:id="rId3"/>
    <p:sldId id="1561" r:id="rId4"/>
    <p:sldId id="1558" r:id="rId5"/>
    <p:sldId id="2047" r:id="rId6"/>
    <p:sldId id="1562" r:id="rId7"/>
    <p:sldId id="1564" r:id="rId8"/>
    <p:sldId id="1565" r:id="rId9"/>
    <p:sldId id="1567" r:id="rId10"/>
    <p:sldId id="2044" r:id="rId11"/>
    <p:sldId id="1526" r:id="rId12"/>
    <p:sldId id="1538" r:id="rId13"/>
    <p:sldId id="1549" r:id="rId14"/>
    <p:sldId id="2048" r:id="rId15"/>
    <p:sldId id="2046" r:id="rId16"/>
    <p:sldId id="1563" r:id="rId17"/>
  </p:sldIdLst>
  <p:sldSz cx="12192000" cy="6858000"/>
  <p:notesSz cx="7053263" cy="93091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0C2D"/>
    <a:srgbClr val="0000CC"/>
    <a:srgbClr val="CCFF66"/>
    <a:srgbClr val="FEDAFC"/>
    <a:srgbClr val="BFEBF9"/>
    <a:srgbClr val="3333FF"/>
    <a:srgbClr val="0000FF"/>
    <a:srgbClr val="E05E24"/>
    <a:srgbClr val="4472C4"/>
    <a:srgbClr val="531A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สไตล์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61" autoAdjust="0"/>
    <p:restoredTop sz="95982" autoAdjust="0"/>
  </p:normalViewPr>
  <p:slideViewPr>
    <p:cSldViewPr snapToGrid="0">
      <p:cViewPr varScale="1">
        <p:scale>
          <a:sx n="90" d="100"/>
          <a:sy n="90" d="100"/>
        </p:scale>
        <p:origin x="168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-457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3057183" cy="467390"/>
          </a:xfrm>
          <a:prstGeom prst="rect">
            <a:avLst/>
          </a:prstGeom>
        </p:spPr>
        <p:txBody>
          <a:bodyPr vert="horz" lIns="91740" tIns="45870" rIns="91740" bIns="4587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94434" y="1"/>
            <a:ext cx="3057183" cy="467390"/>
          </a:xfrm>
          <a:prstGeom prst="rect">
            <a:avLst/>
          </a:prstGeom>
        </p:spPr>
        <p:txBody>
          <a:bodyPr vert="horz" lIns="91740" tIns="45870" rIns="91740" bIns="45870" rtlCol="0"/>
          <a:lstStyle>
            <a:lvl1pPr algn="r">
              <a:defRPr sz="1200"/>
            </a:lvl1pPr>
          </a:lstStyle>
          <a:p>
            <a:fld id="{58BBBFC0-C703-4BDE-A666-34EE00C686C6}" type="datetimeFigureOut">
              <a:rPr lang="th-TH" smtClean="0"/>
              <a:t>30/06/66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3425" y="1163638"/>
            <a:ext cx="5586413" cy="31416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740" tIns="45870" rIns="91740" bIns="4587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5000" y="4480395"/>
            <a:ext cx="5643269" cy="3664696"/>
          </a:xfrm>
          <a:prstGeom prst="rect">
            <a:avLst/>
          </a:prstGeom>
        </p:spPr>
        <p:txBody>
          <a:bodyPr vert="horz" lIns="91740" tIns="45870" rIns="91740" bIns="4587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8841710"/>
            <a:ext cx="3057183" cy="467390"/>
          </a:xfrm>
          <a:prstGeom prst="rect">
            <a:avLst/>
          </a:prstGeom>
        </p:spPr>
        <p:txBody>
          <a:bodyPr vert="horz" lIns="91740" tIns="45870" rIns="91740" bIns="4587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94434" y="8841710"/>
            <a:ext cx="3057183" cy="467390"/>
          </a:xfrm>
          <a:prstGeom prst="rect">
            <a:avLst/>
          </a:prstGeom>
        </p:spPr>
        <p:txBody>
          <a:bodyPr vert="horz" lIns="91740" tIns="45870" rIns="91740" bIns="45870" rtlCol="0" anchor="b"/>
          <a:lstStyle>
            <a:lvl1pPr algn="r">
              <a:defRPr sz="1200"/>
            </a:lvl1pPr>
          </a:lstStyle>
          <a:p>
            <a:fld id="{EF0E2D92-07BB-41CF-BB39-88B93902D85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389200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14EAFEC2-0472-43F9-B401-7C7C349643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ชื่อเรื่องรอง 2">
            <a:extLst>
              <a:ext uri="{FF2B5EF4-FFF2-40B4-BE49-F238E27FC236}">
                <a16:creationId xmlns:a16="http://schemas.microsoft.com/office/drawing/2014/main" id="{ED97D4E4-5A10-4C25-8A40-7C05F1B17B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FD709251-4CED-4676-BF1A-7AAE76293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033E8-2825-4485-8FDC-268CEE354A4F}" type="datetimeFigureOut">
              <a:rPr lang="th-TH" smtClean="0"/>
              <a:t>30/06/66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E58ADC5E-3AAB-459B-8ADA-D63E779CFF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1A74B8F4-31F2-4A09-9CA2-CCC44CA3C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D6B23-EF9D-4078-AA8E-5D02876522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15586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31182FC2-BD29-48FF-9526-3C8B49FE24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5011723D-CA1B-401B-904B-3470A9565C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D342C83C-2767-4558-8648-C94D6D18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033E8-2825-4485-8FDC-268CEE354A4F}" type="datetimeFigureOut">
              <a:rPr lang="th-TH" smtClean="0"/>
              <a:t>30/06/66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0EB0F4A7-3923-4778-94D7-AB2AA9766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C355070A-77C9-48DC-8950-7D4FD0E4F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D6B23-EF9D-4078-AA8E-5D02876522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422841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>
            <a:extLst>
              <a:ext uri="{FF2B5EF4-FFF2-40B4-BE49-F238E27FC236}">
                <a16:creationId xmlns:a16="http://schemas.microsoft.com/office/drawing/2014/main" id="{4CC61FC2-B093-4302-A23E-EAA87B22B1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>
            <a:extLst>
              <a:ext uri="{FF2B5EF4-FFF2-40B4-BE49-F238E27FC236}">
                <a16:creationId xmlns:a16="http://schemas.microsoft.com/office/drawing/2014/main" id="{56916DDD-C54B-4A91-99EB-DEBA4C8086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480518C4-4DE0-416F-B039-206369150C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033E8-2825-4485-8FDC-268CEE354A4F}" type="datetimeFigureOut">
              <a:rPr lang="th-TH" smtClean="0"/>
              <a:t>30/06/66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3F3B0ECF-5429-4BA9-A525-DBE172445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11C21FDF-E99E-458B-8F77-6A13A8F52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D6B23-EF9D-4078-AA8E-5D02876522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86920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45CDEE73-3798-481C-B29D-097ADE688A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A8216D89-1E30-4171-A63A-9CBC818096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89248920-6B9A-4F90-9B52-4D79A24B7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033E8-2825-4485-8FDC-268CEE354A4F}" type="datetimeFigureOut">
              <a:rPr lang="th-TH" smtClean="0"/>
              <a:t>30/06/66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7AC7D2A1-4E50-4A90-B9DD-F3F924AA3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92A0C482-D620-4220-8657-08575227FD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D6B23-EF9D-4078-AA8E-5D02876522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20027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0380BF9A-79D3-4D9E-A105-67FE25B7C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1B7BECFD-A9E1-4AA0-973E-D650603002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590A1813-C5D4-4F0C-828A-9EF6796C0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033E8-2825-4485-8FDC-268CEE354A4F}" type="datetimeFigureOut">
              <a:rPr lang="th-TH" smtClean="0"/>
              <a:t>30/06/66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8483C776-B829-4C53-8446-6CF76AFA3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2C855B98-B930-4DEA-95DF-56A574AD8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D6B23-EF9D-4078-AA8E-5D02876522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744007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5DBB8D0B-44DA-4C81-B480-BCC7CF848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BC896592-8CEE-4CA8-92B7-859ACCE387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6D9DAEDB-DDCD-42A7-AAC7-DA08BA8B85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FF01B59F-F2F3-4826-93B6-35465DA20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033E8-2825-4485-8FDC-268CEE354A4F}" type="datetimeFigureOut">
              <a:rPr lang="th-TH" smtClean="0"/>
              <a:t>30/06/66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3A284690-DB8C-4E93-A582-E58FBE3B0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D0B41E64-E262-4418-98CE-3AF0E2FAE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D6B23-EF9D-4078-AA8E-5D02876522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095217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7F0F4813-E00E-4C26-9D3F-16AF22DC0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B8F4F95E-8EE0-4295-B688-A47D041923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ตัวแทนเนื้อหา 3">
            <a:extLst>
              <a:ext uri="{FF2B5EF4-FFF2-40B4-BE49-F238E27FC236}">
                <a16:creationId xmlns:a16="http://schemas.microsoft.com/office/drawing/2014/main" id="{B480159D-8356-4CE5-8FE2-1962BD13C9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>
            <a:extLst>
              <a:ext uri="{FF2B5EF4-FFF2-40B4-BE49-F238E27FC236}">
                <a16:creationId xmlns:a16="http://schemas.microsoft.com/office/drawing/2014/main" id="{8A1A4766-E5AC-4822-B227-6319EE4F1F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ตัวแทนเนื้อหา 5">
            <a:extLst>
              <a:ext uri="{FF2B5EF4-FFF2-40B4-BE49-F238E27FC236}">
                <a16:creationId xmlns:a16="http://schemas.microsoft.com/office/drawing/2014/main" id="{00DA813F-C50B-4656-A8F3-06276983D53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>
            <a:extLst>
              <a:ext uri="{FF2B5EF4-FFF2-40B4-BE49-F238E27FC236}">
                <a16:creationId xmlns:a16="http://schemas.microsoft.com/office/drawing/2014/main" id="{05282332-D63F-4E08-83C7-FC64EA7FD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033E8-2825-4485-8FDC-268CEE354A4F}" type="datetimeFigureOut">
              <a:rPr lang="th-TH" smtClean="0"/>
              <a:t>30/06/66</a:t>
            </a:fld>
            <a:endParaRPr lang="th-TH"/>
          </a:p>
        </p:txBody>
      </p:sp>
      <p:sp>
        <p:nvSpPr>
          <p:cNvPr id="8" name="ตัวแทนท้ายกระดาษ 7">
            <a:extLst>
              <a:ext uri="{FF2B5EF4-FFF2-40B4-BE49-F238E27FC236}">
                <a16:creationId xmlns:a16="http://schemas.microsoft.com/office/drawing/2014/main" id="{106077FF-81B8-4A27-BDE3-DC62CDC37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สไลด์ 8">
            <a:extLst>
              <a:ext uri="{FF2B5EF4-FFF2-40B4-BE49-F238E27FC236}">
                <a16:creationId xmlns:a16="http://schemas.microsoft.com/office/drawing/2014/main" id="{31089FB6-AD00-4D37-AC03-4E86DAFCF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D6B23-EF9D-4078-AA8E-5D02876522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976010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1E2C09DF-1FB1-463A-BA4A-DE6901EDC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:a16="http://schemas.microsoft.com/office/drawing/2014/main" id="{3B4B60AF-2ED8-4115-9F28-FE53646FEE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033E8-2825-4485-8FDC-268CEE354A4F}" type="datetimeFigureOut">
              <a:rPr lang="th-TH" smtClean="0"/>
              <a:t>30/06/66</a:t>
            </a:fld>
            <a:endParaRPr lang="th-TH"/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:a16="http://schemas.microsoft.com/office/drawing/2014/main" id="{8337A071-EBCB-4E8D-AFC3-BE4579A060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:a16="http://schemas.microsoft.com/office/drawing/2014/main" id="{12CF467E-9FB6-4410-932F-42942E4CE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D6B23-EF9D-4078-AA8E-5D02876522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28689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>
            <a:extLst>
              <a:ext uri="{FF2B5EF4-FFF2-40B4-BE49-F238E27FC236}">
                <a16:creationId xmlns:a16="http://schemas.microsoft.com/office/drawing/2014/main" id="{164AB70C-8C10-47FF-BA87-5FA2BE9D7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033E8-2825-4485-8FDC-268CEE354A4F}" type="datetimeFigureOut">
              <a:rPr lang="th-TH" smtClean="0"/>
              <a:t>30/06/66</a:t>
            </a:fld>
            <a:endParaRPr lang="th-TH"/>
          </a:p>
        </p:txBody>
      </p:sp>
      <p:sp>
        <p:nvSpPr>
          <p:cNvPr id="3" name="ตัวแทนท้ายกระดาษ 2">
            <a:extLst>
              <a:ext uri="{FF2B5EF4-FFF2-40B4-BE49-F238E27FC236}">
                <a16:creationId xmlns:a16="http://schemas.microsoft.com/office/drawing/2014/main" id="{CEE3E562-D3FF-46D3-9821-4734768562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42275E84-9609-48FF-9551-2FCA1D01C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D6B23-EF9D-4078-AA8E-5D02876522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9452877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CFFC84C7-C168-43C7-800F-47EA6F9A80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>
            <a:extLst>
              <a:ext uri="{FF2B5EF4-FFF2-40B4-BE49-F238E27FC236}">
                <a16:creationId xmlns:a16="http://schemas.microsoft.com/office/drawing/2014/main" id="{CE241A38-55E7-40A4-A6CD-0EC12B799C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EC40F9C9-49E3-4CA6-BC05-10BDFE0E68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80E2A90C-5533-498B-99CA-6A0E0CCAB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033E8-2825-4485-8FDC-268CEE354A4F}" type="datetimeFigureOut">
              <a:rPr lang="th-TH" smtClean="0"/>
              <a:t>30/06/66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E876220A-246F-4060-BF24-B497CF90B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0FBAE65C-70D8-40E7-8799-F88D75BE3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D6B23-EF9D-4078-AA8E-5D02876522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88899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>
            <a:extLst>
              <a:ext uri="{FF2B5EF4-FFF2-40B4-BE49-F238E27FC236}">
                <a16:creationId xmlns:a16="http://schemas.microsoft.com/office/drawing/2014/main" id="{4FB97A7E-AF18-48D2-B47F-F513F7AA2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รูปภาพ 2">
            <a:extLst>
              <a:ext uri="{FF2B5EF4-FFF2-40B4-BE49-F238E27FC236}">
                <a16:creationId xmlns:a16="http://schemas.microsoft.com/office/drawing/2014/main" id="{D504114F-08D7-428E-A898-982DBDCC53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>
            <a:extLst>
              <a:ext uri="{FF2B5EF4-FFF2-40B4-BE49-F238E27FC236}">
                <a16:creationId xmlns:a16="http://schemas.microsoft.com/office/drawing/2014/main" id="{944244B8-55F6-4EAE-9059-1FD2766A3A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ตัวแทนวันที่ 4">
            <a:extLst>
              <a:ext uri="{FF2B5EF4-FFF2-40B4-BE49-F238E27FC236}">
                <a16:creationId xmlns:a16="http://schemas.microsoft.com/office/drawing/2014/main" id="{AD91762D-59BE-4A2F-A096-C78ED525E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033E8-2825-4485-8FDC-268CEE354A4F}" type="datetimeFigureOut">
              <a:rPr lang="th-TH" smtClean="0"/>
              <a:t>30/06/66</a:t>
            </a:fld>
            <a:endParaRPr lang="th-TH"/>
          </a:p>
        </p:txBody>
      </p:sp>
      <p:sp>
        <p:nvSpPr>
          <p:cNvPr id="6" name="ตัวแทนท้ายกระดาษ 5">
            <a:extLst>
              <a:ext uri="{FF2B5EF4-FFF2-40B4-BE49-F238E27FC236}">
                <a16:creationId xmlns:a16="http://schemas.microsoft.com/office/drawing/2014/main" id="{5CF5E643-297B-41DF-9B9B-9EBB4AF325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>
            <a:extLst>
              <a:ext uri="{FF2B5EF4-FFF2-40B4-BE49-F238E27FC236}">
                <a16:creationId xmlns:a16="http://schemas.microsoft.com/office/drawing/2014/main" id="{DB6E3D64-AA65-40E9-AAB0-305641A2E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CD6B23-EF9D-4078-AA8E-5D02876522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356328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>
            <a:extLst>
              <a:ext uri="{FF2B5EF4-FFF2-40B4-BE49-F238E27FC236}">
                <a16:creationId xmlns:a16="http://schemas.microsoft.com/office/drawing/2014/main" id="{F56177BF-9D66-49B2-A134-AE0D4F6D0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>
            <a:extLst>
              <a:ext uri="{FF2B5EF4-FFF2-40B4-BE49-F238E27FC236}">
                <a16:creationId xmlns:a16="http://schemas.microsoft.com/office/drawing/2014/main" id="{3C9CEFC1-45EB-4196-A0DE-12A0BCE4BC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>
            <a:extLst>
              <a:ext uri="{FF2B5EF4-FFF2-40B4-BE49-F238E27FC236}">
                <a16:creationId xmlns:a16="http://schemas.microsoft.com/office/drawing/2014/main" id="{F2CDE17F-5620-4E7E-8EC3-0E6CE282D8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0033E8-2825-4485-8FDC-268CEE354A4F}" type="datetimeFigureOut">
              <a:rPr lang="th-TH" smtClean="0"/>
              <a:t>30/06/66</a:t>
            </a:fld>
            <a:endParaRPr lang="th-TH"/>
          </a:p>
        </p:txBody>
      </p:sp>
      <p:sp>
        <p:nvSpPr>
          <p:cNvPr id="5" name="ตัวแทนท้ายกระดาษ 4">
            <a:extLst>
              <a:ext uri="{FF2B5EF4-FFF2-40B4-BE49-F238E27FC236}">
                <a16:creationId xmlns:a16="http://schemas.microsoft.com/office/drawing/2014/main" id="{67AA4103-4115-4CA6-B337-26A46DE159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สไลด์ 5">
            <a:extLst>
              <a:ext uri="{FF2B5EF4-FFF2-40B4-BE49-F238E27FC236}">
                <a16:creationId xmlns:a16="http://schemas.microsoft.com/office/drawing/2014/main" id="{A63FBE0D-EDCD-4750-BEDB-7B60425433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CD6B23-EF9D-4078-AA8E-5D02876522ED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873151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fi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7" Type="http://schemas.openxmlformats.org/officeDocument/2006/relationships/image" Target="../media/image22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g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24.jpg"/><Relationship Id="rId7" Type="http://schemas.openxmlformats.org/officeDocument/2006/relationships/image" Target="../media/image28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Relationship Id="rId9" Type="http://schemas.openxmlformats.org/officeDocument/2006/relationships/image" Target="../media/image3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75E5A87-67E3-46FF-94E5-0E694203FF8B}"/>
              </a:ext>
            </a:extLst>
          </p:cNvPr>
          <p:cNvSpPr/>
          <p:nvPr/>
        </p:nvSpPr>
        <p:spPr>
          <a:xfrm>
            <a:off x="6" y="-106324"/>
            <a:ext cx="12191999" cy="6858000"/>
          </a:xfrm>
          <a:prstGeom prst="rect">
            <a:avLst/>
          </a:prstGeom>
          <a:solidFill>
            <a:srgbClr val="FEDAFC"/>
          </a:solidFill>
          <a:ln>
            <a:solidFill>
              <a:srgbClr val="FEDA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5" name="รูปภาพ 3">
            <a:extLst>
              <a:ext uri="{FF2B5EF4-FFF2-40B4-BE49-F238E27FC236}">
                <a16:creationId xmlns:a16="http://schemas.microsoft.com/office/drawing/2014/main" id="{7F53CF22-4ED6-4AB5-B54E-E29D98F0D5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1"/>
          <a:stretch>
            <a:fillRect/>
          </a:stretch>
        </p:blipFill>
        <p:spPr bwMode="auto">
          <a:xfrm>
            <a:off x="1511907" y="2491648"/>
            <a:ext cx="9236765" cy="4112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9655134-14E6-482D-96C9-E5E92A010BB8}"/>
              </a:ext>
            </a:extLst>
          </p:cNvPr>
          <p:cNvSpPr/>
          <p:nvPr/>
        </p:nvSpPr>
        <p:spPr>
          <a:xfrm>
            <a:off x="450575" y="254166"/>
            <a:ext cx="11251095" cy="14444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1EE0B7-D92C-4278-9601-FB40A7B46EE2}"/>
              </a:ext>
            </a:extLst>
          </p:cNvPr>
          <p:cNvSpPr/>
          <p:nvPr/>
        </p:nvSpPr>
        <p:spPr>
          <a:xfrm>
            <a:off x="3406139" y="6046470"/>
            <a:ext cx="5166361" cy="4000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060045-BBC4-45D7-9BC4-A347982F17CB}"/>
              </a:ext>
            </a:extLst>
          </p:cNvPr>
          <p:cNvSpPr txBox="1"/>
          <p:nvPr/>
        </p:nvSpPr>
        <p:spPr>
          <a:xfrm>
            <a:off x="3489958" y="6073140"/>
            <a:ext cx="5166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องค์กรทันสมัย โดดเด่นเป็นที่ประจักษ์ เพื่อความมั่นคงอย่างยั่งยืนของมวลสมาชิก</a:t>
            </a:r>
            <a:endParaRPr lang="x-none" sz="1800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ชื่อเรื่อง 1">
            <a:extLst>
              <a:ext uri="{FF2B5EF4-FFF2-40B4-BE49-F238E27FC236}">
                <a16:creationId xmlns:a16="http://schemas.microsoft.com/office/drawing/2014/main" id="{B80025AC-D1AC-4021-9B36-E414A1B1FF2C}"/>
              </a:ext>
            </a:extLst>
          </p:cNvPr>
          <p:cNvSpPr txBox="1">
            <a:spLocks/>
          </p:cNvSpPr>
          <p:nvPr/>
        </p:nvSpPr>
        <p:spPr>
          <a:xfrm>
            <a:off x="250466" y="391655"/>
            <a:ext cx="11714921" cy="17999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h-TH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ผลดำเนินงานตามแผนธุรกิจ ประจำปี </a:t>
            </a:r>
            <a:r>
              <a:rPr lang="en-US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2566</a:t>
            </a:r>
            <a:endParaRPr lang="th-TH" dirty="0">
              <a:solidFill>
                <a:srgbClr val="0000CC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r>
              <a:rPr lang="th-TH" sz="4800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สหกรณ์ออมทรัพย์กรมการพัฒนาชุมชน</a:t>
            </a:r>
          </a:p>
        </p:txBody>
      </p:sp>
    </p:spTree>
    <p:extLst>
      <p:ext uri="{BB962C8B-B14F-4D97-AF65-F5344CB8AC3E}">
        <p14:creationId xmlns:p14="http://schemas.microsoft.com/office/powerpoint/2010/main" val="33001700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75E5A87-67E3-46FF-94E5-0E694203FF8B}"/>
              </a:ext>
            </a:extLst>
          </p:cNvPr>
          <p:cNvSpPr/>
          <p:nvPr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rgbClr val="FEDAFC"/>
          </a:solidFill>
          <a:ln>
            <a:solidFill>
              <a:srgbClr val="FEDA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15937D-4896-43E3-9B80-346D316842FC}"/>
              </a:ext>
            </a:extLst>
          </p:cNvPr>
          <p:cNvSpPr/>
          <p:nvPr/>
        </p:nvSpPr>
        <p:spPr>
          <a:xfrm>
            <a:off x="0" y="0"/>
            <a:ext cx="6232956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6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รายได้จากการลงทุน</a:t>
            </a:r>
            <a:endParaRPr lang="th-TH" sz="4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ctr"/>
            <a:endParaRPr lang="th-TH" sz="40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sz="5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1. </a:t>
            </a:r>
            <a:r>
              <a:rPr lang="th-TH" sz="5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เงินที่เหลือจากให้</a:t>
            </a:r>
          </a:p>
          <a:p>
            <a:r>
              <a:rPr lang="th-TH" sz="5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  สมาชิกกู้แล้ว</a:t>
            </a:r>
          </a:p>
          <a:p>
            <a:r>
              <a:rPr lang="en-US" sz="5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2. </a:t>
            </a:r>
            <a:r>
              <a:rPr lang="th-TH" sz="5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จึงจะนำมาลงทุน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A278208-1426-4CF5-91FD-9D69F49023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421" y="0"/>
            <a:ext cx="5931569" cy="685799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10215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75E5A87-67E3-46FF-94E5-0E694203FF8B}"/>
              </a:ext>
            </a:extLst>
          </p:cNvPr>
          <p:cNvSpPr/>
          <p:nvPr/>
        </p:nvSpPr>
        <p:spPr>
          <a:xfrm>
            <a:off x="-11430" y="1"/>
            <a:ext cx="12191999" cy="6858000"/>
          </a:xfrm>
          <a:prstGeom prst="rect">
            <a:avLst/>
          </a:prstGeom>
          <a:solidFill>
            <a:srgbClr val="FEDAFC"/>
          </a:solidFill>
          <a:ln>
            <a:solidFill>
              <a:srgbClr val="FEDA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C8309341-5C3B-4137-819D-128BB0E885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114261"/>
              </p:ext>
            </p:extLst>
          </p:nvPr>
        </p:nvGraphicFramePr>
        <p:xfrm>
          <a:off x="11430" y="-2056"/>
          <a:ext cx="8126730" cy="4631415"/>
        </p:xfrm>
        <a:graphic>
          <a:graphicData uri="http://schemas.openxmlformats.org/drawingml/2006/table">
            <a:tbl>
              <a:tblPr/>
              <a:tblGrid>
                <a:gridCol w="1326814">
                  <a:extLst>
                    <a:ext uri="{9D8B030D-6E8A-4147-A177-3AD203B41FA5}">
                      <a16:colId xmlns:a16="http://schemas.microsoft.com/office/drawing/2014/main" val="3688867898"/>
                    </a:ext>
                  </a:extLst>
                </a:gridCol>
                <a:gridCol w="1389006">
                  <a:extLst>
                    <a:ext uri="{9D8B030D-6E8A-4147-A177-3AD203B41FA5}">
                      <a16:colId xmlns:a16="http://schemas.microsoft.com/office/drawing/2014/main" val="455822565"/>
                    </a:ext>
                  </a:extLst>
                </a:gridCol>
                <a:gridCol w="725600">
                  <a:extLst>
                    <a:ext uri="{9D8B030D-6E8A-4147-A177-3AD203B41FA5}">
                      <a16:colId xmlns:a16="http://schemas.microsoft.com/office/drawing/2014/main" val="250492156"/>
                    </a:ext>
                  </a:extLst>
                </a:gridCol>
                <a:gridCol w="456094">
                  <a:extLst>
                    <a:ext uri="{9D8B030D-6E8A-4147-A177-3AD203B41FA5}">
                      <a16:colId xmlns:a16="http://schemas.microsoft.com/office/drawing/2014/main" val="2550545400"/>
                    </a:ext>
                  </a:extLst>
                </a:gridCol>
                <a:gridCol w="1430471">
                  <a:extLst>
                    <a:ext uri="{9D8B030D-6E8A-4147-A177-3AD203B41FA5}">
                      <a16:colId xmlns:a16="http://schemas.microsoft.com/office/drawing/2014/main" val="3811965052"/>
                    </a:ext>
                  </a:extLst>
                </a:gridCol>
                <a:gridCol w="870720">
                  <a:extLst>
                    <a:ext uri="{9D8B030D-6E8A-4147-A177-3AD203B41FA5}">
                      <a16:colId xmlns:a16="http://schemas.microsoft.com/office/drawing/2014/main" val="1673701643"/>
                    </a:ext>
                  </a:extLst>
                </a:gridCol>
                <a:gridCol w="1302016">
                  <a:extLst>
                    <a:ext uri="{9D8B030D-6E8A-4147-A177-3AD203B41FA5}">
                      <a16:colId xmlns:a16="http://schemas.microsoft.com/office/drawing/2014/main" val="4232331894"/>
                    </a:ext>
                  </a:extLst>
                </a:gridCol>
                <a:gridCol w="626009">
                  <a:extLst>
                    <a:ext uri="{9D8B030D-6E8A-4147-A177-3AD203B41FA5}">
                      <a16:colId xmlns:a16="http://schemas.microsoft.com/office/drawing/2014/main" val="535849887"/>
                    </a:ext>
                  </a:extLst>
                </a:gridCol>
              </a:tblGrid>
              <a:tr h="187001">
                <a:tc gridSpan="8"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รายได้จากการลงทุน  ปี 2566</a:t>
                      </a:r>
                    </a:p>
                  </a:txBody>
                  <a:tcPr marL="6679" marR="6679" marT="667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4850879"/>
                  </a:ext>
                </a:extLst>
              </a:tr>
              <a:tr h="23063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รายการ</a:t>
                      </a: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เงินต้น </a:t>
                      </a: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อัตรา</a:t>
                      </a: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จนวัน</a:t>
                      </a: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ม.ค. - ธ.ค.</a:t>
                      </a: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รวม (บาท)</a:t>
                      </a: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th-TH" sz="14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4061284"/>
                  </a:ext>
                </a:extLst>
              </a:tr>
              <a:tr h="207037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สอ.มหาดไทย</a:t>
                      </a: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976,018.93 </a:t>
                      </a: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1.75</a:t>
                      </a: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365</a:t>
                      </a: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17,080.33 </a:t>
                      </a: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17,080.33 </a:t>
                      </a: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14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4378546"/>
                  </a:ext>
                </a:extLst>
              </a:tr>
              <a:tr h="207037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สอ.ขอนแก่น</a:t>
                      </a: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39,979,415.29 </a:t>
                      </a: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3.10</a:t>
                      </a: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365</a:t>
                      </a: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1,239,361.87 </a:t>
                      </a: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1,239,361.87 </a:t>
                      </a: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14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69865453"/>
                  </a:ext>
                </a:extLst>
              </a:tr>
              <a:tr h="207037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สอ.ขอนแก่น</a:t>
                      </a: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27,199,142.35 </a:t>
                      </a: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3.00</a:t>
                      </a: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365</a:t>
                      </a: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815,974.27 </a:t>
                      </a: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815,974.27 </a:t>
                      </a: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14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4664656"/>
                  </a:ext>
                </a:extLst>
              </a:tr>
              <a:tr h="207037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สอ.มหาสารคาม</a:t>
                      </a: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50,000,000.00 </a:t>
                      </a: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3.00</a:t>
                      </a: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365</a:t>
                      </a: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1,500,000.00 </a:t>
                      </a: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1,500,000.00 </a:t>
                      </a: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14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2271482"/>
                  </a:ext>
                </a:extLst>
              </a:tr>
              <a:tr h="207037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สอ.สื่อสารทหาร</a:t>
                      </a: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20,000,000.00 </a:t>
                      </a: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3.00</a:t>
                      </a: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365</a:t>
                      </a: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600,000.00 </a:t>
                      </a: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600,000.00 </a:t>
                      </a: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14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95255378"/>
                  </a:ext>
                </a:extLst>
              </a:tr>
              <a:tr h="207037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สอ.รัฐวิสาไฟฟ้า</a:t>
                      </a: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100,000,000.00 </a:t>
                      </a: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2.75</a:t>
                      </a: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365</a:t>
                      </a: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2,750,000.00 </a:t>
                      </a: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2,750,000.00 </a:t>
                      </a: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14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5943554"/>
                  </a:ext>
                </a:extLst>
              </a:tr>
              <a:tr h="207037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สอ.กาฬสินธุ์</a:t>
                      </a: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80,000,000.00 </a:t>
                      </a: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2.85</a:t>
                      </a: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365</a:t>
                      </a: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2,280,000.00 </a:t>
                      </a: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2,280,000.00 </a:t>
                      </a: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14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0532614"/>
                  </a:ext>
                </a:extLst>
              </a:tr>
              <a:tr h="207037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สอ.สุราษฎร์</a:t>
                      </a: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80,000,000.00 </a:t>
                      </a: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3.00</a:t>
                      </a: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365</a:t>
                      </a: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2,400,000.00 </a:t>
                      </a: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2,400,000.00 </a:t>
                      </a: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88672317"/>
                  </a:ext>
                </a:extLst>
              </a:tr>
              <a:tr h="207037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สอ.อุบลราชธานี</a:t>
                      </a: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50,000,000.00 </a:t>
                      </a: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3.00</a:t>
                      </a: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365</a:t>
                      </a: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1,500,000.00 </a:t>
                      </a: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1,500,000.00 </a:t>
                      </a: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14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8918083"/>
                  </a:ext>
                </a:extLst>
              </a:tr>
              <a:tr h="207037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สอ.ร.25 พัน3</a:t>
                      </a: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31,220,005.48 </a:t>
                      </a: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3.00</a:t>
                      </a: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365</a:t>
                      </a: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936,600.16 </a:t>
                      </a: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936,600.16 </a:t>
                      </a: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14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65996452"/>
                  </a:ext>
                </a:extLst>
              </a:tr>
              <a:tr h="207037"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รวม</a:t>
                      </a: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479,374,582.05 </a:t>
                      </a: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14,039,016.64 </a:t>
                      </a: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14,039,016.64 </a:t>
                      </a: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14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7643832"/>
                  </a:ext>
                </a:extLst>
              </a:tr>
              <a:tr h="207037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14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9951736"/>
                  </a:ext>
                </a:extLst>
              </a:tr>
              <a:tr h="207037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74662994"/>
                  </a:ext>
                </a:extLst>
              </a:tr>
              <a:tr h="207037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ชุมนุม 12 ด</a:t>
                      </a: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100,000,000.00 </a:t>
                      </a: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3.50</a:t>
                      </a: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365</a:t>
                      </a: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3,500,000.00 </a:t>
                      </a: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3,500,000.00 </a:t>
                      </a: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14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4517522"/>
                  </a:ext>
                </a:extLst>
              </a:tr>
              <a:tr h="207037"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รวม</a:t>
                      </a: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3,500,000.00 </a:t>
                      </a: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3,500,000.00 </a:t>
                      </a: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14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2678515"/>
                  </a:ext>
                </a:extLst>
              </a:tr>
              <a:tr h="207037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14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2532600"/>
                  </a:ext>
                </a:extLst>
              </a:tr>
              <a:tr h="207037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ประจำ กรุงไทย</a:t>
                      </a: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31,623,645.51 </a:t>
                      </a: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0.375</a:t>
                      </a: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365</a:t>
                      </a: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118,588.67 </a:t>
                      </a: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118,588.67 </a:t>
                      </a: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14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3570590"/>
                  </a:ext>
                </a:extLst>
              </a:tr>
              <a:tr h="207037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ประจำ กรุงเทพ</a:t>
                      </a: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25,187,851.56 </a:t>
                      </a: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0.375</a:t>
                      </a: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365</a:t>
                      </a: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94,454.44 </a:t>
                      </a: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94,454.44 </a:t>
                      </a: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6133946"/>
                  </a:ext>
                </a:extLst>
              </a:tr>
              <a:tr h="207037"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รวม</a:t>
                      </a: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213,043.11 </a:t>
                      </a: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4738592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E0C83D59-C238-4193-A91A-FE297E4AE6BD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2860" y="4608988"/>
          <a:ext cx="8641080" cy="2280285"/>
        </p:xfrm>
        <a:graphic>
          <a:graphicData uri="http://schemas.openxmlformats.org/drawingml/2006/table">
            <a:tbl>
              <a:tblPr/>
              <a:tblGrid>
                <a:gridCol w="1319643">
                  <a:extLst>
                    <a:ext uri="{9D8B030D-6E8A-4147-A177-3AD203B41FA5}">
                      <a16:colId xmlns:a16="http://schemas.microsoft.com/office/drawing/2014/main" val="4096507965"/>
                    </a:ext>
                  </a:extLst>
                </a:gridCol>
                <a:gridCol w="1400697">
                  <a:extLst>
                    <a:ext uri="{9D8B030D-6E8A-4147-A177-3AD203B41FA5}">
                      <a16:colId xmlns:a16="http://schemas.microsoft.com/office/drawing/2014/main" val="684242558"/>
                    </a:ext>
                  </a:extLst>
                </a:gridCol>
                <a:gridCol w="710732">
                  <a:extLst>
                    <a:ext uri="{9D8B030D-6E8A-4147-A177-3AD203B41FA5}">
                      <a16:colId xmlns:a16="http://schemas.microsoft.com/office/drawing/2014/main" val="2569399171"/>
                    </a:ext>
                  </a:extLst>
                </a:gridCol>
                <a:gridCol w="466558">
                  <a:extLst>
                    <a:ext uri="{9D8B030D-6E8A-4147-A177-3AD203B41FA5}">
                      <a16:colId xmlns:a16="http://schemas.microsoft.com/office/drawing/2014/main" val="1177073708"/>
                    </a:ext>
                  </a:extLst>
                </a:gridCol>
                <a:gridCol w="1417320">
                  <a:extLst>
                    <a:ext uri="{9D8B030D-6E8A-4147-A177-3AD203B41FA5}">
                      <a16:colId xmlns:a16="http://schemas.microsoft.com/office/drawing/2014/main" val="3595372090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1088645200"/>
                    </a:ext>
                  </a:extLst>
                </a:gridCol>
                <a:gridCol w="1314450">
                  <a:extLst>
                    <a:ext uri="{9D8B030D-6E8A-4147-A177-3AD203B41FA5}">
                      <a16:colId xmlns:a16="http://schemas.microsoft.com/office/drawing/2014/main" val="672795655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3833113706"/>
                    </a:ext>
                  </a:extLst>
                </a:gridCol>
              </a:tblGrid>
              <a:tr h="222533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บัตรเงินฝาก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16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6429319"/>
                  </a:ext>
                </a:extLst>
              </a:tr>
              <a:tr h="222533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พันธบัตรรัฐบาล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30,000,000.00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2.22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666,000.00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666,000.00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3320577"/>
                  </a:ext>
                </a:extLst>
              </a:tr>
              <a:tr h="222533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พันธบัตรรัฐบาล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30,000,000.00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1.80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540,000.00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540,000.00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16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64353186"/>
                  </a:ext>
                </a:extLst>
              </a:tr>
              <a:tr h="222533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พันธบัตรรัฐบาล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40,000,000.00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2.22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888,000.00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888,000.00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16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331347"/>
                  </a:ext>
                </a:extLst>
              </a:tr>
              <a:tr h="222533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2,094,000.00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30070888"/>
                  </a:ext>
                </a:extLst>
              </a:tr>
              <a:tr h="222533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8208513"/>
                  </a:ext>
                </a:extLst>
              </a:tr>
              <a:tr h="222533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หุ้นกู้-บ้านปู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15,000,000.00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3.30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365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495,000.00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495,000.00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16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66834151"/>
                  </a:ext>
                </a:extLst>
              </a:tr>
              <a:tr h="222533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หุ้นกู้-บีซีพีจี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30,000,000.00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3.31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365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993,000.00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993,000.00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53272864"/>
                  </a:ext>
                </a:extLst>
              </a:tr>
              <a:tr h="222533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หุ้นกู้-กัลฟ์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40,000,000.00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3.40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365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1,360,000.00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1,360,000.00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</a:t>
                      </a:r>
                      <a:r>
                        <a:rPr lang="en-US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21,206,059.75</a:t>
                      </a:r>
                      <a:endParaRPr lang="th-TH" sz="1600" b="1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4627231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CCB8FB61-B688-4ABD-961C-87C716F18CCA}"/>
              </a:ext>
            </a:extLst>
          </p:cNvPr>
          <p:cNvSpPr txBox="1"/>
          <p:nvPr/>
        </p:nvSpPr>
        <p:spPr>
          <a:xfrm>
            <a:off x="7521535" y="893345"/>
            <a:ext cx="419481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5400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รายได้จากการลงทุน</a:t>
            </a:r>
          </a:p>
          <a:p>
            <a:r>
              <a:rPr lang="th-TH" sz="5400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en-US" sz="5400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  <a:r>
              <a:rPr lang="th-TH" sz="5400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,2</a:t>
            </a:r>
            <a:r>
              <a:rPr lang="en-US" sz="5400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0</a:t>
            </a:r>
            <a:r>
              <a:rPr lang="th-TH" sz="5400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6,</a:t>
            </a:r>
            <a:r>
              <a:rPr lang="en-US" sz="5400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059</a:t>
            </a:r>
            <a:r>
              <a:rPr lang="th-TH" sz="5400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.7</a:t>
            </a:r>
            <a:r>
              <a:rPr lang="en-US" sz="5400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</a:t>
            </a:r>
            <a:r>
              <a:rPr lang="th-TH" sz="5400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บาท</a:t>
            </a:r>
          </a:p>
        </p:txBody>
      </p:sp>
    </p:spTree>
    <p:extLst>
      <p:ext uri="{BB962C8B-B14F-4D97-AF65-F5344CB8AC3E}">
        <p14:creationId xmlns:p14="http://schemas.microsoft.com/office/powerpoint/2010/main" val="28489161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75E5A87-67E3-46FF-94E5-0E694203FF8B}"/>
              </a:ext>
            </a:extLst>
          </p:cNvPr>
          <p:cNvSpPr/>
          <p:nvPr/>
        </p:nvSpPr>
        <p:spPr>
          <a:xfrm>
            <a:off x="-11429" y="-22859"/>
            <a:ext cx="12191999" cy="6858000"/>
          </a:xfrm>
          <a:prstGeom prst="rect">
            <a:avLst/>
          </a:prstGeom>
          <a:solidFill>
            <a:srgbClr val="FEDAFC"/>
          </a:solidFill>
          <a:ln>
            <a:solidFill>
              <a:srgbClr val="FEDA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C8309341-5C3B-4137-819D-128BB0E8851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1430" y="-2056"/>
          <a:ext cx="8126730" cy="450674"/>
        </p:xfrm>
        <a:graphic>
          <a:graphicData uri="http://schemas.openxmlformats.org/drawingml/2006/table">
            <a:tbl>
              <a:tblPr/>
              <a:tblGrid>
                <a:gridCol w="1326814">
                  <a:extLst>
                    <a:ext uri="{9D8B030D-6E8A-4147-A177-3AD203B41FA5}">
                      <a16:colId xmlns:a16="http://schemas.microsoft.com/office/drawing/2014/main" val="3688867898"/>
                    </a:ext>
                  </a:extLst>
                </a:gridCol>
                <a:gridCol w="1389006">
                  <a:extLst>
                    <a:ext uri="{9D8B030D-6E8A-4147-A177-3AD203B41FA5}">
                      <a16:colId xmlns:a16="http://schemas.microsoft.com/office/drawing/2014/main" val="455822565"/>
                    </a:ext>
                  </a:extLst>
                </a:gridCol>
                <a:gridCol w="725600">
                  <a:extLst>
                    <a:ext uri="{9D8B030D-6E8A-4147-A177-3AD203B41FA5}">
                      <a16:colId xmlns:a16="http://schemas.microsoft.com/office/drawing/2014/main" val="250492156"/>
                    </a:ext>
                  </a:extLst>
                </a:gridCol>
                <a:gridCol w="456094">
                  <a:extLst>
                    <a:ext uri="{9D8B030D-6E8A-4147-A177-3AD203B41FA5}">
                      <a16:colId xmlns:a16="http://schemas.microsoft.com/office/drawing/2014/main" val="2550545400"/>
                    </a:ext>
                  </a:extLst>
                </a:gridCol>
                <a:gridCol w="1430471">
                  <a:extLst>
                    <a:ext uri="{9D8B030D-6E8A-4147-A177-3AD203B41FA5}">
                      <a16:colId xmlns:a16="http://schemas.microsoft.com/office/drawing/2014/main" val="3811965052"/>
                    </a:ext>
                  </a:extLst>
                </a:gridCol>
                <a:gridCol w="870720">
                  <a:extLst>
                    <a:ext uri="{9D8B030D-6E8A-4147-A177-3AD203B41FA5}">
                      <a16:colId xmlns:a16="http://schemas.microsoft.com/office/drawing/2014/main" val="1673701643"/>
                    </a:ext>
                  </a:extLst>
                </a:gridCol>
                <a:gridCol w="1302016">
                  <a:extLst>
                    <a:ext uri="{9D8B030D-6E8A-4147-A177-3AD203B41FA5}">
                      <a16:colId xmlns:a16="http://schemas.microsoft.com/office/drawing/2014/main" val="4232331894"/>
                    </a:ext>
                  </a:extLst>
                </a:gridCol>
                <a:gridCol w="626009">
                  <a:extLst>
                    <a:ext uri="{9D8B030D-6E8A-4147-A177-3AD203B41FA5}">
                      <a16:colId xmlns:a16="http://schemas.microsoft.com/office/drawing/2014/main" val="535849887"/>
                    </a:ext>
                  </a:extLst>
                </a:gridCol>
              </a:tblGrid>
              <a:tr h="187001">
                <a:tc gridSpan="8"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รายได้จากการลงทุน  ปี 2566</a:t>
                      </a:r>
                    </a:p>
                  </a:txBody>
                  <a:tcPr marL="6679" marR="6679" marT="6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4850879"/>
                  </a:ext>
                </a:extLst>
              </a:tr>
              <a:tr h="23063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รายการ</a:t>
                      </a: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เงินต้น </a:t>
                      </a: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อัตรา</a:t>
                      </a: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จนวัน</a:t>
                      </a: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ม.ค. - ธ.ค.</a:t>
                      </a: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รวม (บาท)</a:t>
                      </a: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4061284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E7753B41-B840-407B-9EBC-5C39DBA23E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083070"/>
              </p:ext>
            </p:extLst>
          </p:nvPr>
        </p:nvGraphicFramePr>
        <p:xfrm>
          <a:off x="22860" y="434340"/>
          <a:ext cx="8675370" cy="4914903"/>
        </p:xfrm>
        <a:graphic>
          <a:graphicData uri="http://schemas.openxmlformats.org/drawingml/2006/table">
            <a:tbl>
              <a:tblPr/>
              <a:tblGrid>
                <a:gridCol w="1314450">
                  <a:extLst>
                    <a:ext uri="{9D8B030D-6E8A-4147-A177-3AD203B41FA5}">
                      <a16:colId xmlns:a16="http://schemas.microsoft.com/office/drawing/2014/main" val="3166396028"/>
                    </a:ext>
                  </a:extLst>
                </a:gridCol>
                <a:gridCol w="1383030">
                  <a:extLst>
                    <a:ext uri="{9D8B030D-6E8A-4147-A177-3AD203B41FA5}">
                      <a16:colId xmlns:a16="http://schemas.microsoft.com/office/drawing/2014/main" val="13943043"/>
                    </a:ext>
                  </a:extLst>
                </a:gridCol>
                <a:gridCol w="720090">
                  <a:extLst>
                    <a:ext uri="{9D8B030D-6E8A-4147-A177-3AD203B41FA5}">
                      <a16:colId xmlns:a16="http://schemas.microsoft.com/office/drawing/2014/main" val="3035942811"/>
                    </a:ext>
                  </a:extLst>
                </a:gridCol>
                <a:gridCol w="480060">
                  <a:extLst>
                    <a:ext uri="{9D8B030D-6E8A-4147-A177-3AD203B41FA5}">
                      <a16:colId xmlns:a16="http://schemas.microsoft.com/office/drawing/2014/main" val="1895887771"/>
                    </a:ext>
                  </a:extLst>
                </a:gridCol>
                <a:gridCol w="1428750">
                  <a:extLst>
                    <a:ext uri="{9D8B030D-6E8A-4147-A177-3AD203B41FA5}">
                      <a16:colId xmlns:a16="http://schemas.microsoft.com/office/drawing/2014/main" val="1851197242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1877019653"/>
                    </a:ext>
                  </a:extLst>
                </a:gridCol>
                <a:gridCol w="1303020">
                  <a:extLst>
                    <a:ext uri="{9D8B030D-6E8A-4147-A177-3AD203B41FA5}">
                      <a16:colId xmlns:a16="http://schemas.microsoft.com/office/drawing/2014/main" val="2796773643"/>
                    </a:ext>
                  </a:extLst>
                </a:gridCol>
                <a:gridCol w="1177290">
                  <a:extLst>
                    <a:ext uri="{9D8B030D-6E8A-4147-A177-3AD203B41FA5}">
                      <a16:colId xmlns:a16="http://schemas.microsoft.com/office/drawing/2014/main" val="1997101239"/>
                    </a:ext>
                  </a:extLst>
                </a:gridCol>
              </a:tblGrid>
              <a:tr h="234043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หุ้นกู้-มิตรผล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40,000,000.00 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3.67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365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1,468,000.00 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1,468,000.00 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684" marR="6684" marT="6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410384"/>
                  </a:ext>
                </a:extLst>
              </a:tr>
              <a:tr h="234043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หุ้นกู้-มวลกทม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30,000,000.00 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3.66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365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1,098,000.00 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1,098,000.00 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684" marR="6684" marT="6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8824999"/>
                  </a:ext>
                </a:extLst>
              </a:tr>
              <a:tr h="234043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หุ้นกู้-บางจาก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20,000,000.00 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3.43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365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686,000.00 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686,000.00 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684" marR="6684" marT="6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76901"/>
                  </a:ext>
                </a:extLst>
              </a:tr>
              <a:tr h="234043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หุ้นกู้-ศรีตรัง 1/64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25,000,000.00 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3.56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365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890,000.00 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890,000.00 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684" marR="6684" marT="6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0415230"/>
                  </a:ext>
                </a:extLst>
              </a:tr>
              <a:tr h="234043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หุ้นกู้-</a:t>
                      </a: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BAM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22,000,000.00 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3.13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365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688,600.00 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688,600.00 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684" marR="6684" marT="6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3561878"/>
                  </a:ext>
                </a:extLst>
              </a:tr>
              <a:tr h="234043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หุ้นกู้-ศรีตรัง 1/65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25,000,000.00 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4.17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365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1,042,500.00 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785,445.00 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684" marR="6684" marT="6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2579830"/>
                  </a:ext>
                </a:extLst>
              </a:tr>
              <a:tr h="234043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หุ้นกู้-อินโดรามา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20,000,000.00 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3.65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365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730,000.00 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550,000.00 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684" marR="6684" marT="6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7216969"/>
                  </a:ext>
                </a:extLst>
              </a:tr>
              <a:tr h="234043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หุ้นกู้-ปตท สผ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60,000,000.00 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3.05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365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1,830,000.00 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1,378,000.00 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684" marR="6684" marT="6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0799436"/>
                  </a:ext>
                </a:extLst>
              </a:tr>
              <a:tr h="234043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หุ้นกู้-ปตท 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50,000,000.00 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3.47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365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1,735,000.00 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1,226,000.00 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684" marR="6684" marT="6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2967655"/>
                  </a:ext>
                </a:extLst>
              </a:tr>
              <a:tr h="234043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หุ้นกู้-ไออาร์พีชี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35,000,000.00 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4.86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365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1,701,000.00 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1,062,000.00 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684" marR="6684" marT="6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4491230"/>
                  </a:ext>
                </a:extLst>
              </a:tr>
              <a:tr h="234043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หุ้นกู้-บ้านปู พาวเวอร์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51,000,000.00 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4.60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365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2,346,000.00 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1,317,616.43 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684" marR="6684" marT="6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4811368"/>
                  </a:ext>
                </a:extLst>
              </a:tr>
              <a:tr h="234043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หุ้นกู้-โกลบอล พาวเวอร์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50,000,000.00 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3.75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365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1,875,000.00 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1,053,082.19 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684" marR="6684" marT="6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8018837"/>
                  </a:ext>
                </a:extLst>
              </a:tr>
              <a:tr h="234043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หุ้นกู้-ศรีตรัง 2/65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30,000,000.00 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3.94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365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1,182,000.00 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1,182,000.00 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684" marR="6684" marT="6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1931725"/>
                  </a:ext>
                </a:extLst>
              </a:tr>
              <a:tr h="234043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หุ้นกู้-กัลฟ์ 1/65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20,000,000.00 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4.31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365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862,000.00 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862,000.00 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684" marR="6684" marT="6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4176100"/>
                  </a:ext>
                </a:extLst>
              </a:tr>
              <a:tr h="234043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หุ้นกู้ </a:t>
                      </a: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CPF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40,000,000.00 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4.00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365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1,600,000.00 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1,600,000.00 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684" marR="6684" marT="6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7940376"/>
                  </a:ext>
                </a:extLst>
              </a:tr>
              <a:tr h="234043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หุ้นกู้ </a:t>
                      </a: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CPALL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10,000,000.00 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3.92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365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392,000.00 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392,000.00 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684" marR="6684" marT="6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9382786"/>
                  </a:ext>
                </a:extLst>
              </a:tr>
              <a:tr h="234043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หุ้นกู้ </a:t>
                      </a: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CPALL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30,000,000.00 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3.80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365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1,140,000.00 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1,140,000.00 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684" marR="6684" marT="6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8102364"/>
                  </a:ext>
                </a:extLst>
              </a:tr>
              <a:tr h="234043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หุ้นกู้ </a:t>
                      </a: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SCG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40,000,000.00 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4.14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365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1,656,000.00 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1,656,000.00 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684" marR="6684" marT="6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1863436"/>
                  </a:ext>
                </a:extLst>
              </a:tr>
              <a:tr h="234043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หุ้นกู้ พลังงานบริสุทธิ์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30,000,000.00 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4.19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365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1,257,000.00 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1,257,000.00 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684" marR="6684" marT="6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5849358"/>
                  </a:ext>
                </a:extLst>
              </a:tr>
              <a:tr h="234043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หุ้นกู้ เซลทรัลพัฒนา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30,000,000.00 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3.89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365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1,167,000.00 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1,167,000.00 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684" marR="6684" marT="6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2601824"/>
                  </a:ext>
                </a:extLst>
              </a:tr>
              <a:tr h="234043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743,000,000.00 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3.27 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24,306,743.62           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24,306,743.62</a:t>
                      </a:r>
                    </a:p>
                  </a:txBody>
                  <a:tcPr marL="6684" marR="6684" marT="6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3688931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B14517ED-4B50-4EF0-981F-67DB4B02603C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2860" y="5322724"/>
          <a:ext cx="8526780" cy="1520190"/>
        </p:xfrm>
        <a:graphic>
          <a:graphicData uri="http://schemas.openxmlformats.org/drawingml/2006/table">
            <a:tbl>
              <a:tblPr/>
              <a:tblGrid>
                <a:gridCol w="1325880">
                  <a:extLst>
                    <a:ext uri="{9D8B030D-6E8A-4147-A177-3AD203B41FA5}">
                      <a16:colId xmlns:a16="http://schemas.microsoft.com/office/drawing/2014/main" val="380658634"/>
                    </a:ext>
                  </a:extLst>
                </a:gridCol>
                <a:gridCol w="1360170">
                  <a:extLst>
                    <a:ext uri="{9D8B030D-6E8A-4147-A177-3AD203B41FA5}">
                      <a16:colId xmlns:a16="http://schemas.microsoft.com/office/drawing/2014/main" val="189357344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443574703"/>
                    </a:ext>
                  </a:extLst>
                </a:gridCol>
                <a:gridCol w="480060">
                  <a:extLst>
                    <a:ext uri="{9D8B030D-6E8A-4147-A177-3AD203B41FA5}">
                      <a16:colId xmlns:a16="http://schemas.microsoft.com/office/drawing/2014/main" val="923389469"/>
                    </a:ext>
                  </a:extLst>
                </a:gridCol>
                <a:gridCol w="1428750">
                  <a:extLst>
                    <a:ext uri="{9D8B030D-6E8A-4147-A177-3AD203B41FA5}">
                      <a16:colId xmlns:a16="http://schemas.microsoft.com/office/drawing/2014/main" val="1892953448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1418851316"/>
                    </a:ext>
                  </a:extLst>
                </a:gridCol>
                <a:gridCol w="1303020">
                  <a:extLst>
                    <a:ext uri="{9D8B030D-6E8A-4147-A177-3AD203B41FA5}">
                      <a16:colId xmlns:a16="http://schemas.microsoft.com/office/drawing/2014/main" val="2685476685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3312780214"/>
                    </a:ext>
                  </a:extLst>
                </a:gridCol>
              </a:tblGrid>
              <a:tr h="165735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1600" b="0" i="0" u="none" strike="noStrike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2871872"/>
                  </a:ext>
                </a:extLst>
              </a:tr>
              <a:tr h="165735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เงินให้กู้สอ.อื่น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38,000,000.00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365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714,160.00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714,160.00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714,160.00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3155671"/>
                  </a:ext>
                </a:extLst>
              </a:tr>
              <a:tr h="165735"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1600" b="0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0370184"/>
                  </a:ext>
                </a:extLst>
              </a:tr>
              <a:tr h="165735"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1600" b="0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5511001"/>
                  </a:ext>
                </a:extLst>
              </a:tr>
              <a:tr h="165735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กองทุนบุคคล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150,000,000.00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365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6,000,000.00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6,000,000.00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6,000,000.00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89129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1600" b="1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52,226,963.37</a:t>
                      </a:r>
                      <a:endParaRPr lang="th-TH" sz="1600" b="1" i="0" u="none" strike="noStrike" dirty="0">
                        <a:solidFill>
                          <a:srgbClr val="0000CC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54718375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FA4300F0-C5D2-413E-9572-585FF0F767D3}"/>
              </a:ext>
            </a:extLst>
          </p:cNvPr>
          <p:cNvSpPr txBox="1"/>
          <p:nvPr/>
        </p:nvSpPr>
        <p:spPr>
          <a:xfrm>
            <a:off x="7557630" y="951049"/>
            <a:ext cx="443103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รวมรายได้จากการลงทุน  </a:t>
            </a:r>
          </a:p>
          <a:p>
            <a:r>
              <a:rPr lang="th-TH" sz="5400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52,226,963.37 บาท</a:t>
            </a:r>
          </a:p>
        </p:txBody>
      </p:sp>
    </p:spTree>
    <p:extLst>
      <p:ext uri="{BB962C8B-B14F-4D97-AF65-F5344CB8AC3E}">
        <p14:creationId xmlns:p14="http://schemas.microsoft.com/office/powerpoint/2010/main" val="40432137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75E5A87-67E3-46FF-94E5-0E694203FF8B}"/>
              </a:ext>
            </a:extLst>
          </p:cNvPr>
          <p:cNvSpPr/>
          <p:nvPr/>
        </p:nvSpPr>
        <p:spPr>
          <a:xfrm>
            <a:off x="-11651" y="6660"/>
            <a:ext cx="12191999" cy="6858000"/>
          </a:xfrm>
          <a:prstGeom prst="rect">
            <a:avLst/>
          </a:prstGeom>
          <a:solidFill>
            <a:srgbClr val="FEDAFC"/>
          </a:solidFill>
          <a:ln>
            <a:solidFill>
              <a:srgbClr val="FEDA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1C8A1C4-4489-4052-B155-C8A24F42ADD7}"/>
              </a:ext>
            </a:extLst>
          </p:cNvPr>
          <p:cNvSpPr txBox="1"/>
          <p:nvPr/>
        </p:nvSpPr>
        <p:spPr>
          <a:xfrm>
            <a:off x="307432" y="166165"/>
            <a:ext cx="64792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1. </a:t>
            </a:r>
            <a:r>
              <a:rPr lang="th-TH" sz="320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รายได้จากการลงทุนเดิม </a:t>
            </a:r>
            <a:r>
              <a:rPr lang="en-US" sz="320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52.23 </a:t>
            </a:r>
            <a:r>
              <a:rPr lang="th-TH" sz="320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ลบ.</a:t>
            </a:r>
            <a:r>
              <a:rPr lang="en-US" sz="320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r>
              <a:rPr lang="th-TH" sz="320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 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64F7E29-4E27-4172-8408-5735279E85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0184298"/>
              </p:ext>
            </p:extLst>
          </p:nvPr>
        </p:nvGraphicFramePr>
        <p:xfrm>
          <a:off x="432626" y="1559556"/>
          <a:ext cx="6279596" cy="3798093"/>
        </p:xfrm>
        <a:graphic>
          <a:graphicData uri="http://schemas.openxmlformats.org/drawingml/2006/table">
            <a:tbl>
              <a:tblPr/>
              <a:tblGrid>
                <a:gridCol w="1215085">
                  <a:extLst>
                    <a:ext uri="{9D8B030D-6E8A-4147-A177-3AD203B41FA5}">
                      <a16:colId xmlns:a16="http://schemas.microsoft.com/office/drawing/2014/main" val="3912104186"/>
                    </a:ext>
                  </a:extLst>
                </a:gridCol>
                <a:gridCol w="1278371">
                  <a:extLst>
                    <a:ext uri="{9D8B030D-6E8A-4147-A177-3AD203B41FA5}">
                      <a16:colId xmlns:a16="http://schemas.microsoft.com/office/drawing/2014/main" val="1669140849"/>
                    </a:ext>
                  </a:extLst>
                </a:gridCol>
                <a:gridCol w="670828">
                  <a:extLst>
                    <a:ext uri="{9D8B030D-6E8A-4147-A177-3AD203B41FA5}">
                      <a16:colId xmlns:a16="http://schemas.microsoft.com/office/drawing/2014/main" val="2804460094"/>
                    </a:ext>
                  </a:extLst>
                </a:gridCol>
                <a:gridCol w="417686">
                  <a:extLst>
                    <a:ext uri="{9D8B030D-6E8A-4147-A177-3AD203B41FA5}">
                      <a16:colId xmlns:a16="http://schemas.microsoft.com/office/drawing/2014/main" val="3866950578"/>
                    </a:ext>
                  </a:extLst>
                </a:gridCol>
                <a:gridCol w="1316342">
                  <a:extLst>
                    <a:ext uri="{9D8B030D-6E8A-4147-A177-3AD203B41FA5}">
                      <a16:colId xmlns:a16="http://schemas.microsoft.com/office/drawing/2014/main" val="2762587734"/>
                    </a:ext>
                  </a:extLst>
                </a:gridCol>
                <a:gridCol w="321616">
                  <a:extLst>
                    <a:ext uri="{9D8B030D-6E8A-4147-A177-3AD203B41FA5}">
                      <a16:colId xmlns:a16="http://schemas.microsoft.com/office/drawing/2014/main" val="3251944244"/>
                    </a:ext>
                  </a:extLst>
                </a:gridCol>
                <a:gridCol w="1059668">
                  <a:extLst>
                    <a:ext uri="{9D8B030D-6E8A-4147-A177-3AD203B41FA5}">
                      <a16:colId xmlns:a16="http://schemas.microsoft.com/office/drawing/2014/main" val="1444304813"/>
                    </a:ext>
                  </a:extLst>
                </a:gridCol>
              </a:tblGrid>
              <a:tr h="295335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ระหว่างปี หุ้นกู้ 66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6382140"/>
                  </a:ext>
                </a:extLst>
              </a:tr>
              <a:tr h="295335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เดือน กพ.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        -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334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         -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   -  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2574004"/>
                  </a:ext>
                </a:extLst>
              </a:tr>
              <a:tr h="295335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เดือน มี.ค.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70,000,000.00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306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2,347,397.26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2,347,397.26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13847919"/>
                  </a:ext>
                </a:extLst>
              </a:tr>
              <a:tr h="295335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เดือน เม.ย.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70,000,000.00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275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2,109,589.04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2,109,589.04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27992643"/>
                  </a:ext>
                </a:extLst>
              </a:tr>
              <a:tr h="295335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เดือน พ.ค.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70,000,000.00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245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1,879,452.05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1,879,452.05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71502863"/>
                  </a:ext>
                </a:extLst>
              </a:tr>
              <a:tr h="295335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เดือน มิ.ย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70,000,000.00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215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1,649,315.07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1,649,315.07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770084"/>
                  </a:ext>
                </a:extLst>
              </a:tr>
              <a:tr h="295335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เดือน ก.ค.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70,000,000.00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185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1,419,178.08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1,419,178.08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8098362"/>
                  </a:ext>
                </a:extLst>
              </a:tr>
              <a:tr h="295335"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เดือน ส.ค.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70,000,000.00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154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1,181,369.86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1,181,369.86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7620571"/>
                  </a:ext>
                </a:extLst>
              </a:tr>
              <a:tr h="295335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เดือน ก.ย.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70,000,000.00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943,561.64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943,561.64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7135255"/>
                  </a:ext>
                </a:extLst>
              </a:tr>
              <a:tr h="295335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เดือน ต.ค.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70,000,000.00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713,424.66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713,424.66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2788279"/>
                  </a:ext>
                </a:extLst>
              </a:tr>
              <a:tr h="295335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เดือน พ.ย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50,000,000.00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334,246.58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334,246.58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8447867"/>
                  </a:ext>
                </a:extLst>
              </a:tr>
              <a:tr h="254073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02502870"/>
                  </a:ext>
                </a:extLst>
              </a:tr>
              <a:tr h="295335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610,000,000.00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12,577,534.25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12,577,534.25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BF1D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4667362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CF4723C9-D611-4A6E-8510-59909E91BB43}"/>
              </a:ext>
            </a:extLst>
          </p:cNvPr>
          <p:cNvSpPr txBox="1"/>
          <p:nvPr/>
        </p:nvSpPr>
        <p:spPr>
          <a:xfrm>
            <a:off x="300340" y="807665"/>
            <a:ext cx="67095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2. </a:t>
            </a:r>
            <a:r>
              <a:rPr lang="th-TH" sz="320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ลงทุนด้วยการซื้อหุ้นกู้ ปี </a:t>
            </a:r>
            <a:r>
              <a:rPr lang="en-US" sz="320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2566 </a:t>
            </a:r>
            <a:r>
              <a:rPr lang="th-TH" sz="320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เพิ่ม </a:t>
            </a:r>
            <a:r>
              <a:rPr lang="en-US" sz="320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12.58 </a:t>
            </a:r>
            <a:r>
              <a:rPr lang="th-TH" sz="320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ลบ.</a:t>
            </a:r>
            <a:r>
              <a:rPr lang="en-US" sz="320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r>
              <a:rPr lang="th-TH" sz="320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76ABAB-6543-46BA-9EA4-1D565EED8854}"/>
              </a:ext>
            </a:extLst>
          </p:cNvPr>
          <p:cNvSpPr txBox="1"/>
          <p:nvPr/>
        </p:nvSpPr>
        <p:spPr>
          <a:xfrm>
            <a:off x="310973" y="5515763"/>
            <a:ext cx="7473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3. </a:t>
            </a:r>
            <a:r>
              <a:rPr lang="th-TH" sz="320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ลงทุนด้วยการขายหุ้นกู้ จำนวน </a:t>
            </a:r>
            <a:r>
              <a:rPr lang="en-US" sz="320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r>
              <a:rPr lang="th-TH" sz="320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ฉบับ รายได้ </a:t>
            </a:r>
            <a:r>
              <a:rPr lang="en-US" sz="320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 </a:t>
            </a:r>
            <a:r>
              <a:rPr lang="th-TH" sz="320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ลบ.</a:t>
            </a:r>
            <a:r>
              <a:rPr lang="en-US" sz="320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r>
              <a:rPr lang="th-TH" sz="320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057CC51-D23C-470A-ABA8-03045DB68B80}"/>
              </a:ext>
            </a:extLst>
          </p:cNvPr>
          <p:cNvSpPr txBox="1"/>
          <p:nvPr/>
        </p:nvSpPr>
        <p:spPr>
          <a:xfrm>
            <a:off x="6642263" y="1795434"/>
            <a:ext cx="549759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* </a:t>
            </a:r>
            <a:r>
              <a:rPr lang="th-TH" sz="3600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รวมรายได้จากการลงทุนตาม    </a:t>
            </a:r>
            <a:r>
              <a:rPr lang="en-US" sz="3600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+    +</a:t>
            </a:r>
            <a:r>
              <a:rPr lang="th-TH" sz="3600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  <a:p>
            <a:r>
              <a:rPr lang="en-US" sz="3600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r>
              <a:rPr lang="th-TH" sz="3600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เป้าหมาย </a:t>
            </a: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66</a:t>
            </a:r>
            <a:r>
              <a:rPr lang="th-TH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81</a:t>
            </a:r>
            <a:r>
              <a:rPr lang="th-TH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ลบ. หรือ </a:t>
            </a: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67 </a:t>
            </a:r>
            <a:r>
              <a:rPr lang="th-TH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ลบ.</a:t>
            </a:r>
          </a:p>
          <a:p>
            <a:r>
              <a:rPr lang="en-US" sz="3600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* </a:t>
            </a:r>
            <a:r>
              <a:rPr lang="th-TH" sz="3600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ชดเชยรายได้ดอกเบี้ยรับเงิน</a:t>
            </a:r>
          </a:p>
          <a:p>
            <a:r>
              <a:rPr lang="th-TH" sz="3600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ให้กู้แก่สมาชิก </a:t>
            </a:r>
            <a:r>
              <a:rPr lang="en-US" sz="3600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10 </a:t>
            </a:r>
            <a:r>
              <a:rPr lang="th-TH" sz="3600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ลบ. (ตาม    )</a:t>
            </a:r>
          </a:p>
          <a:p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* </a:t>
            </a:r>
            <a:r>
              <a:rPr lang="th-TH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รวมรายได้จากการลงทุน </a:t>
            </a: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77 </a:t>
            </a:r>
            <a:r>
              <a:rPr lang="th-TH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ลบ.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FE5D3B5-CB02-4EBA-9502-28F80E9428B4}"/>
              </a:ext>
            </a:extLst>
          </p:cNvPr>
          <p:cNvSpPr txBox="1"/>
          <p:nvPr/>
        </p:nvSpPr>
        <p:spPr>
          <a:xfrm>
            <a:off x="306957" y="6185523"/>
            <a:ext cx="114951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4. </a:t>
            </a:r>
            <a:r>
              <a:rPr lang="th-TH" sz="320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ชดเชยดอกเบี้ยรับเงินให้กู้ </a:t>
            </a:r>
            <a:r>
              <a:rPr lang="en-US" sz="320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</a:t>
            </a:r>
            <a:r>
              <a:rPr lang="th-TH" sz="320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การจำหน่ายหุ้นกู้ในตลาดรอง จำนวน </a:t>
            </a:r>
            <a:r>
              <a:rPr lang="en-US" sz="320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10</a:t>
            </a:r>
            <a:r>
              <a:rPr lang="th-TH" sz="320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ฉบับ ๆ ละ </a:t>
            </a:r>
            <a:r>
              <a:rPr lang="en-US" sz="320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 </a:t>
            </a:r>
            <a:r>
              <a:rPr lang="th-TH" sz="320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ลบ. รายได้ </a:t>
            </a:r>
            <a:r>
              <a:rPr lang="en-US" sz="320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10 </a:t>
            </a:r>
            <a:r>
              <a:rPr lang="th-TH" sz="320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ลบ.</a:t>
            </a:r>
            <a:r>
              <a:rPr lang="en-US" sz="320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r>
              <a:rPr lang="th-TH" sz="3200" dirty="0">
                <a:solidFill>
                  <a:srgbClr val="0000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 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DFBEC9B7-B1C2-4853-BFA5-63F0D37ED368}"/>
              </a:ext>
            </a:extLst>
          </p:cNvPr>
          <p:cNvSpPr/>
          <p:nvPr/>
        </p:nvSpPr>
        <p:spPr>
          <a:xfrm>
            <a:off x="10409270" y="2009551"/>
            <a:ext cx="329330" cy="329610"/>
          </a:xfrm>
          <a:prstGeom prst="ellipse">
            <a:avLst/>
          </a:prstGeom>
          <a:solidFill>
            <a:srgbClr val="0000CC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  <a:endParaRPr lang="th-TH" sz="3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A6D3BBD-1334-447E-BDFD-B44E64E9A1C5}"/>
              </a:ext>
            </a:extLst>
          </p:cNvPr>
          <p:cNvSpPr/>
          <p:nvPr/>
        </p:nvSpPr>
        <p:spPr>
          <a:xfrm>
            <a:off x="10986972" y="2023722"/>
            <a:ext cx="329330" cy="329610"/>
          </a:xfrm>
          <a:prstGeom prst="ellipse">
            <a:avLst/>
          </a:prstGeom>
          <a:solidFill>
            <a:srgbClr val="0000CC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</a:t>
            </a:r>
            <a:endParaRPr lang="th-TH" sz="3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0765FC9-E310-4449-A073-B7ED5798F91B}"/>
              </a:ext>
            </a:extLst>
          </p:cNvPr>
          <p:cNvSpPr/>
          <p:nvPr/>
        </p:nvSpPr>
        <p:spPr>
          <a:xfrm>
            <a:off x="11552177" y="2023722"/>
            <a:ext cx="329330" cy="329610"/>
          </a:xfrm>
          <a:prstGeom prst="ellipse">
            <a:avLst/>
          </a:prstGeom>
          <a:solidFill>
            <a:srgbClr val="0000CC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3</a:t>
            </a:r>
            <a:endParaRPr lang="th-TH" sz="3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4F789698-C35C-45E2-B920-9CB369BE1B03}"/>
              </a:ext>
            </a:extLst>
          </p:cNvPr>
          <p:cNvSpPr/>
          <p:nvPr/>
        </p:nvSpPr>
        <p:spPr>
          <a:xfrm>
            <a:off x="10428897" y="3631259"/>
            <a:ext cx="329330" cy="329610"/>
          </a:xfrm>
          <a:prstGeom prst="ellipse">
            <a:avLst/>
          </a:prstGeom>
          <a:solidFill>
            <a:srgbClr val="0000CC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4</a:t>
            </a:r>
            <a:endParaRPr lang="th-TH" sz="3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6" name="Speech Bubble: Rectangle 15">
            <a:extLst>
              <a:ext uri="{FF2B5EF4-FFF2-40B4-BE49-F238E27FC236}">
                <a16:creationId xmlns:a16="http://schemas.microsoft.com/office/drawing/2014/main" id="{0768A1AC-E873-40A2-B42F-3E3607B28DCA}"/>
              </a:ext>
            </a:extLst>
          </p:cNvPr>
          <p:cNvSpPr/>
          <p:nvPr/>
        </p:nvSpPr>
        <p:spPr>
          <a:xfrm>
            <a:off x="6932428" y="5071730"/>
            <a:ext cx="1531088" cy="903768"/>
          </a:xfrm>
          <a:prstGeom prst="wedgeRectCallout">
            <a:avLst>
              <a:gd name="adj1" fmla="val -62500"/>
              <a:gd name="adj2" fmla="val -35147"/>
            </a:avLst>
          </a:prstGeom>
          <a:noFill/>
          <a:ln>
            <a:solidFill>
              <a:srgbClr val="F40C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0B8CEC2-1064-4101-9A9E-371BB2FF11BF}"/>
              </a:ext>
            </a:extLst>
          </p:cNvPr>
          <p:cNvSpPr txBox="1"/>
          <p:nvPr/>
        </p:nvSpPr>
        <p:spPr>
          <a:xfrm>
            <a:off x="6943838" y="5181483"/>
            <a:ext cx="16260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ณ </a:t>
            </a: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31 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พ.ค. (</a:t>
            </a:r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5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เดือน)</a:t>
            </a:r>
            <a:endParaRPr lang="en-US" sz="2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en-US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7.83 </a:t>
            </a:r>
            <a:r>
              <a:rPr lang="th-TH" sz="20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ลบ. </a:t>
            </a:r>
          </a:p>
        </p:txBody>
      </p:sp>
    </p:spTree>
    <p:extLst>
      <p:ext uri="{BB962C8B-B14F-4D97-AF65-F5344CB8AC3E}">
        <p14:creationId xmlns:p14="http://schemas.microsoft.com/office/powerpoint/2010/main" val="12308978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75E5A87-67E3-46FF-94E5-0E694203FF8B}"/>
              </a:ext>
            </a:extLst>
          </p:cNvPr>
          <p:cNvSpPr/>
          <p:nvPr/>
        </p:nvSpPr>
        <p:spPr>
          <a:xfrm>
            <a:off x="-10633" y="0"/>
            <a:ext cx="12191999" cy="6858000"/>
          </a:xfrm>
          <a:prstGeom prst="rect">
            <a:avLst/>
          </a:prstGeom>
          <a:solidFill>
            <a:srgbClr val="FEDAFC"/>
          </a:solidFill>
          <a:ln>
            <a:solidFill>
              <a:srgbClr val="FEDA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4C08B9-6CA4-4683-953B-178BD7D6F91F}"/>
              </a:ext>
            </a:extLst>
          </p:cNvPr>
          <p:cNvSpPr txBox="1"/>
          <p:nvPr/>
        </p:nvSpPr>
        <p:spPr>
          <a:xfrm>
            <a:off x="5422609" y="5348145"/>
            <a:ext cx="7549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4.09</a:t>
            </a:r>
            <a:endParaRPr lang="th-TH" sz="2400" b="1" dirty="0">
              <a:solidFill>
                <a:srgbClr val="0000CC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AB76FBB-C7E8-44D5-A25A-529FDDAE18B0}"/>
              </a:ext>
            </a:extLst>
          </p:cNvPr>
          <p:cNvSpPr txBox="1"/>
          <p:nvPr/>
        </p:nvSpPr>
        <p:spPr>
          <a:xfrm>
            <a:off x="6308645" y="5341055"/>
            <a:ext cx="1633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365,000,000.00</a:t>
            </a:r>
            <a:endParaRPr lang="th-TH" sz="2400" b="1" dirty="0">
              <a:solidFill>
                <a:srgbClr val="0000CC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96C49F-2777-45AB-B363-77ABF7CCA492}"/>
              </a:ext>
            </a:extLst>
          </p:cNvPr>
          <p:cNvSpPr txBox="1"/>
          <p:nvPr/>
        </p:nvSpPr>
        <p:spPr>
          <a:xfrm>
            <a:off x="10533330" y="5344589"/>
            <a:ext cx="1633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9,600,252.05</a:t>
            </a:r>
            <a:endParaRPr lang="th-TH" sz="2400" b="1" dirty="0">
              <a:solidFill>
                <a:srgbClr val="0000CC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670F94-0684-4DDE-8C59-0D317D7DCC93}"/>
              </a:ext>
            </a:extLst>
          </p:cNvPr>
          <p:cNvSpPr txBox="1"/>
          <p:nvPr/>
        </p:nvSpPr>
        <p:spPr>
          <a:xfrm>
            <a:off x="233884" y="6007368"/>
            <a:ext cx="804888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800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มิ.ย. </a:t>
            </a:r>
            <a:r>
              <a:rPr lang="en-US" sz="1800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66  </a:t>
            </a:r>
            <a:r>
              <a:rPr lang="en-US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Book building      11. </a:t>
            </a:r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หุ้นกู้ บมจ. ไทย</a:t>
            </a:r>
            <a:r>
              <a:rPr lang="th-TH" sz="16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เบฟเ</a:t>
            </a:r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วอ</a:t>
            </a:r>
            <a:r>
              <a:rPr lang="th-TH" sz="16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เรจ</a:t>
            </a:r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r>
              <a:rPr lang="en-US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TBEV……. 10 </a:t>
            </a:r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ปี อ.ดบ. </a:t>
            </a:r>
            <a:r>
              <a:rPr lang="en-US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3.77 - 3.97 % </a:t>
            </a:r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ต่อปี </a:t>
            </a:r>
            <a:r>
              <a:rPr lang="en-US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20,000,000.00 </a:t>
            </a:r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บาท</a:t>
            </a:r>
          </a:p>
          <a:p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              </a:t>
            </a:r>
            <a:r>
              <a:rPr lang="en-US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            12. </a:t>
            </a:r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หุ้นกู้ บมจ. ทรู คอร์ปอเรชั่น </a:t>
            </a:r>
            <a:r>
              <a:rPr lang="en-US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True……. 10 </a:t>
            </a:r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ปี อ.ดบ. </a:t>
            </a:r>
            <a:r>
              <a:rPr lang="en-US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4.20 - 4.45 % </a:t>
            </a:r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ต่อปี </a:t>
            </a:r>
            <a:r>
              <a:rPr lang="en-US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20,000,000.00 </a:t>
            </a:r>
            <a:r>
              <a:rPr lang="th-TH" sz="1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บาท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73E3FD-4098-45F8-A4B5-C37DC39E2D8F}"/>
              </a:ext>
            </a:extLst>
          </p:cNvPr>
          <p:cNvSpPr txBox="1"/>
          <p:nvPr/>
        </p:nvSpPr>
        <p:spPr>
          <a:xfrm>
            <a:off x="7644814" y="308291"/>
            <a:ext cx="16338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400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 มี.ค. </a:t>
            </a:r>
            <a:r>
              <a:rPr lang="en-US" sz="2400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– </a:t>
            </a:r>
            <a:r>
              <a:rPr lang="th-TH" sz="2400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มิ.ย. )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D0524665-5032-46F2-88CA-5389399D3D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2348648"/>
              </p:ext>
            </p:extLst>
          </p:nvPr>
        </p:nvGraphicFramePr>
        <p:xfrm>
          <a:off x="1" y="355711"/>
          <a:ext cx="12191996" cy="4918940"/>
        </p:xfrm>
        <a:graphic>
          <a:graphicData uri="http://schemas.openxmlformats.org/drawingml/2006/table">
            <a:tbl>
              <a:tblPr/>
              <a:tblGrid>
                <a:gridCol w="436468">
                  <a:extLst>
                    <a:ext uri="{9D8B030D-6E8A-4147-A177-3AD203B41FA5}">
                      <a16:colId xmlns:a16="http://schemas.microsoft.com/office/drawing/2014/main" val="3452755159"/>
                    </a:ext>
                  </a:extLst>
                </a:gridCol>
                <a:gridCol w="2859624">
                  <a:extLst>
                    <a:ext uri="{9D8B030D-6E8A-4147-A177-3AD203B41FA5}">
                      <a16:colId xmlns:a16="http://schemas.microsoft.com/office/drawing/2014/main" val="264656970"/>
                    </a:ext>
                  </a:extLst>
                </a:gridCol>
                <a:gridCol w="1020726">
                  <a:extLst>
                    <a:ext uri="{9D8B030D-6E8A-4147-A177-3AD203B41FA5}">
                      <a16:colId xmlns:a16="http://schemas.microsoft.com/office/drawing/2014/main" val="3269530949"/>
                    </a:ext>
                  </a:extLst>
                </a:gridCol>
                <a:gridCol w="903767">
                  <a:extLst>
                    <a:ext uri="{9D8B030D-6E8A-4147-A177-3AD203B41FA5}">
                      <a16:colId xmlns:a16="http://schemas.microsoft.com/office/drawing/2014/main" val="1195882932"/>
                    </a:ext>
                  </a:extLst>
                </a:gridCol>
                <a:gridCol w="946298">
                  <a:extLst>
                    <a:ext uri="{9D8B030D-6E8A-4147-A177-3AD203B41FA5}">
                      <a16:colId xmlns:a16="http://schemas.microsoft.com/office/drawing/2014/main" val="1765239282"/>
                    </a:ext>
                  </a:extLst>
                </a:gridCol>
                <a:gridCol w="1669311">
                  <a:extLst>
                    <a:ext uri="{9D8B030D-6E8A-4147-A177-3AD203B41FA5}">
                      <a16:colId xmlns:a16="http://schemas.microsoft.com/office/drawing/2014/main" val="3955811925"/>
                    </a:ext>
                  </a:extLst>
                </a:gridCol>
                <a:gridCol w="1212112">
                  <a:extLst>
                    <a:ext uri="{9D8B030D-6E8A-4147-A177-3AD203B41FA5}">
                      <a16:colId xmlns:a16="http://schemas.microsoft.com/office/drawing/2014/main" val="681292417"/>
                    </a:ext>
                  </a:extLst>
                </a:gridCol>
                <a:gridCol w="1265274">
                  <a:extLst>
                    <a:ext uri="{9D8B030D-6E8A-4147-A177-3AD203B41FA5}">
                      <a16:colId xmlns:a16="http://schemas.microsoft.com/office/drawing/2014/main" val="3146409768"/>
                    </a:ext>
                  </a:extLst>
                </a:gridCol>
                <a:gridCol w="1878416">
                  <a:extLst>
                    <a:ext uri="{9D8B030D-6E8A-4147-A177-3AD203B41FA5}">
                      <a16:colId xmlns:a16="http://schemas.microsoft.com/office/drawing/2014/main" val="3268206745"/>
                    </a:ext>
                  </a:extLst>
                </a:gridCol>
              </a:tblGrid>
              <a:tr h="463683">
                <a:tc gridSpan="9">
                  <a:txBody>
                    <a:bodyPr/>
                    <a:lstStyle/>
                    <a:p>
                      <a:pPr algn="ctr" fontAlgn="b"/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ตารางการซื้อหุ้นกู้ ปี 2566 ของ สอ.</a:t>
                      </a:r>
                      <a:r>
                        <a:rPr lang="th-TH" sz="2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พช</a:t>
                      </a:r>
                      <a:r>
                        <a:rPr lang="th-TH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  <a:p>
                      <a:pPr algn="ctr" fontAlgn="b"/>
                      <a:endParaRPr lang="th-TH" sz="2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93598920"/>
                  </a:ext>
                </a:extLst>
              </a:tr>
              <a:tr h="838592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ลำดับ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ชื่อ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รหัสหุ้นกู้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ประเภท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อัตราดอกเบี้ย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จำนวนเงิน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เริ่ม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ครบ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ประมาณการดอกเบี้ย สอ.พช.  (ณ วันออกหุ้นกู้-31/12/2566)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CBA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5141387"/>
                  </a:ext>
                </a:extLst>
              </a:tr>
              <a:tr h="30357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หุ้นกู้ บมจ.</a:t>
                      </a:r>
                      <a:r>
                        <a:rPr lang="th-TH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กัลฟ์</a:t>
                      </a:r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เอ็นเนอร</a:t>
                      </a:r>
                      <a:r>
                        <a:rPr lang="th-TH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์จี</a:t>
                      </a:r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ดี</a:t>
                      </a:r>
                      <a:r>
                        <a:rPr lang="th-TH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เวลล</a:t>
                      </a:r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อปเมนท์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GULF333A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 ปี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 3.92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50,000,000.00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30/3/2566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30/3/2576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              1,487,452.05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1588200"/>
                  </a:ext>
                </a:extLst>
              </a:tr>
              <a:tr h="30357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หุ้นกู้ บมจ.ทีพีไอ โพลีน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TPIPL283A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 ปี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 3.90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30,000,000.00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30/3/2566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30/3/2571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                 887,917.81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9264167"/>
                  </a:ext>
                </a:extLst>
              </a:tr>
              <a:tr h="30357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หุ้นกู้ บมจ.โกลบอล เพาเวอร์ ซินเนอร</a:t>
                      </a:r>
                      <a:r>
                        <a:rPr lang="th-TH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์ยี่</a:t>
                      </a: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GPSC354A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 ปี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 3.78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40,000,000.00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4/4/2566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4/4/2578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              1,126,750.68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6392073"/>
                  </a:ext>
                </a:extLst>
              </a:tr>
              <a:tr h="30357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หุ้นกู้ </a:t>
                      </a:r>
                      <a:r>
                        <a:rPr lang="th-TH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บจ</a:t>
                      </a:r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ก.เอก-ชัย ดี</a:t>
                      </a:r>
                      <a:r>
                        <a:rPr lang="th-TH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สทริ</a:t>
                      </a:r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บิวชัน </a:t>
                      </a:r>
                      <a:r>
                        <a:rPr lang="th-TH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ซิส</a:t>
                      </a:r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เทม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LOTUSS334A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 ปี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 4.00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40,000,000.00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20/4/2566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20/4/2576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              1,122,191.78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7080043"/>
                  </a:ext>
                </a:extLst>
              </a:tr>
              <a:tr h="30357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หุ้นกู้ บมจ.ไทยออยล์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TOP385A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15 ปี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 4.24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45,000,000.00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3/5/2566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3/5/2581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              1,270,257.53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89878043"/>
                  </a:ext>
                </a:extLst>
              </a:tr>
              <a:tr h="30357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หุ้นกู้ บมจ.บริหารสินทรัพย์ กรุงเทพพาณิชย์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BAM335A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 ปี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 4.22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10,000,000.00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17/5/2566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17/5/2576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                 264,761.64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7033002"/>
                  </a:ext>
                </a:extLst>
              </a:tr>
              <a:tr h="30357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หุ้นกู้ บมจ.อินโดรามา เวนเจอร</a:t>
                      </a:r>
                      <a:r>
                        <a:rPr lang="th-TH" sz="16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์ส</a:t>
                      </a: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IVL355A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 ปี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 4.02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20,000,000.00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18/5/2566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18/5/2578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                 502,224.66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0899589"/>
                  </a:ext>
                </a:extLst>
              </a:tr>
              <a:tr h="30357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หุ้นกู้ บมจ.ไออาร์พีซี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IRPC305A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 ปี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 4.00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20,000,000.00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31/5/2566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31/5/2573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                 471,232.88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9230365"/>
                  </a:ext>
                </a:extLst>
              </a:tr>
              <a:tr h="30357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หุ้นกู้ บมจ.ไมเนอร์ อินเตอร์เนชั่นแนล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MINT356A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 ปี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 4.45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30,000,000.00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23/6/2566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23/6/2578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                 702,246.58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203406"/>
                  </a:ext>
                </a:extLst>
              </a:tr>
              <a:tr h="303573"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หุ้นกู้ บมจ.บีซีพีจี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BCPG356A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 ปี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 4.33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80,000,000.00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29/6/2566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29/6/2578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              1,765,216.44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E4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7668378"/>
                  </a:ext>
                </a:extLst>
              </a:tr>
              <a:tr h="303573">
                <a:tc>
                  <a:txBody>
                    <a:bodyPr/>
                    <a:lstStyle/>
                    <a:p>
                      <a:pPr algn="l" fontAlgn="b"/>
                      <a:endParaRPr lang="th-TH" sz="15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15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15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15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 4.09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365,000,000.00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15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15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              9,600,252.05 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dbl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96970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435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75E5A87-67E3-46FF-94E5-0E694203FF8B}"/>
              </a:ext>
            </a:extLst>
          </p:cNvPr>
          <p:cNvSpPr/>
          <p:nvPr/>
        </p:nvSpPr>
        <p:spPr>
          <a:xfrm>
            <a:off x="-11429" y="-22859"/>
            <a:ext cx="12191999" cy="6858000"/>
          </a:xfrm>
          <a:prstGeom prst="rect">
            <a:avLst/>
          </a:prstGeom>
          <a:solidFill>
            <a:srgbClr val="FEDAFC"/>
          </a:solidFill>
          <a:ln>
            <a:solidFill>
              <a:srgbClr val="FEDA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C8309341-5C3B-4137-819D-128BB0E8851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1430" y="-2056"/>
          <a:ext cx="8126730" cy="450674"/>
        </p:xfrm>
        <a:graphic>
          <a:graphicData uri="http://schemas.openxmlformats.org/drawingml/2006/table">
            <a:tbl>
              <a:tblPr/>
              <a:tblGrid>
                <a:gridCol w="1326814">
                  <a:extLst>
                    <a:ext uri="{9D8B030D-6E8A-4147-A177-3AD203B41FA5}">
                      <a16:colId xmlns:a16="http://schemas.microsoft.com/office/drawing/2014/main" val="3688867898"/>
                    </a:ext>
                  </a:extLst>
                </a:gridCol>
                <a:gridCol w="1389006">
                  <a:extLst>
                    <a:ext uri="{9D8B030D-6E8A-4147-A177-3AD203B41FA5}">
                      <a16:colId xmlns:a16="http://schemas.microsoft.com/office/drawing/2014/main" val="455822565"/>
                    </a:ext>
                  </a:extLst>
                </a:gridCol>
                <a:gridCol w="725600">
                  <a:extLst>
                    <a:ext uri="{9D8B030D-6E8A-4147-A177-3AD203B41FA5}">
                      <a16:colId xmlns:a16="http://schemas.microsoft.com/office/drawing/2014/main" val="250492156"/>
                    </a:ext>
                  </a:extLst>
                </a:gridCol>
                <a:gridCol w="456094">
                  <a:extLst>
                    <a:ext uri="{9D8B030D-6E8A-4147-A177-3AD203B41FA5}">
                      <a16:colId xmlns:a16="http://schemas.microsoft.com/office/drawing/2014/main" val="2550545400"/>
                    </a:ext>
                  </a:extLst>
                </a:gridCol>
                <a:gridCol w="1430471">
                  <a:extLst>
                    <a:ext uri="{9D8B030D-6E8A-4147-A177-3AD203B41FA5}">
                      <a16:colId xmlns:a16="http://schemas.microsoft.com/office/drawing/2014/main" val="3811965052"/>
                    </a:ext>
                  </a:extLst>
                </a:gridCol>
                <a:gridCol w="870720">
                  <a:extLst>
                    <a:ext uri="{9D8B030D-6E8A-4147-A177-3AD203B41FA5}">
                      <a16:colId xmlns:a16="http://schemas.microsoft.com/office/drawing/2014/main" val="1673701643"/>
                    </a:ext>
                  </a:extLst>
                </a:gridCol>
                <a:gridCol w="1302016">
                  <a:extLst>
                    <a:ext uri="{9D8B030D-6E8A-4147-A177-3AD203B41FA5}">
                      <a16:colId xmlns:a16="http://schemas.microsoft.com/office/drawing/2014/main" val="4232331894"/>
                    </a:ext>
                  </a:extLst>
                </a:gridCol>
                <a:gridCol w="626009">
                  <a:extLst>
                    <a:ext uri="{9D8B030D-6E8A-4147-A177-3AD203B41FA5}">
                      <a16:colId xmlns:a16="http://schemas.microsoft.com/office/drawing/2014/main" val="535849887"/>
                    </a:ext>
                  </a:extLst>
                </a:gridCol>
              </a:tblGrid>
              <a:tr h="187001">
                <a:tc gridSpan="8">
                  <a:txBody>
                    <a:bodyPr/>
                    <a:lstStyle/>
                    <a:p>
                      <a:pPr algn="ctr" fontAlgn="b"/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รายได้จากการลงทุน  ปี 2566</a:t>
                      </a:r>
                    </a:p>
                  </a:txBody>
                  <a:tcPr marL="6679" marR="6679" marT="6679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4850879"/>
                  </a:ext>
                </a:extLst>
              </a:tr>
              <a:tr h="230635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รายการ</a:t>
                      </a: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เงินต้น </a:t>
                      </a: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อัตรา</a:t>
                      </a: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จนวัน</a:t>
                      </a: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ม.ค. - ธ.ค.</a:t>
                      </a: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รวม (บาท)</a:t>
                      </a: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679" marR="6679" marT="667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44061284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E7753B41-B840-407B-9EBC-5C39DBA23E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5574175"/>
              </p:ext>
            </p:extLst>
          </p:nvPr>
        </p:nvGraphicFramePr>
        <p:xfrm>
          <a:off x="22860" y="434340"/>
          <a:ext cx="8675370" cy="4914903"/>
        </p:xfrm>
        <a:graphic>
          <a:graphicData uri="http://schemas.openxmlformats.org/drawingml/2006/table">
            <a:tbl>
              <a:tblPr/>
              <a:tblGrid>
                <a:gridCol w="1314450">
                  <a:extLst>
                    <a:ext uri="{9D8B030D-6E8A-4147-A177-3AD203B41FA5}">
                      <a16:colId xmlns:a16="http://schemas.microsoft.com/office/drawing/2014/main" val="3166396028"/>
                    </a:ext>
                  </a:extLst>
                </a:gridCol>
                <a:gridCol w="1383030">
                  <a:extLst>
                    <a:ext uri="{9D8B030D-6E8A-4147-A177-3AD203B41FA5}">
                      <a16:colId xmlns:a16="http://schemas.microsoft.com/office/drawing/2014/main" val="13943043"/>
                    </a:ext>
                  </a:extLst>
                </a:gridCol>
                <a:gridCol w="720090">
                  <a:extLst>
                    <a:ext uri="{9D8B030D-6E8A-4147-A177-3AD203B41FA5}">
                      <a16:colId xmlns:a16="http://schemas.microsoft.com/office/drawing/2014/main" val="3035942811"/>
                    </a:ext>
                  </a:extLst>
                </a:gridCol>
                <a:gridCol w="480060">
                  <a:extLst>
                    <a:ext uri="{9D8B030D-6E8A-4147-A177-3AD203B41FA5}">
                      <a16:colId xmlns:a16="http://schemas.microsoft.com/office/drawing/2014/main" val="1895887771"/>
                    </a:ext>
                  </a:extLst>
                </a:gridCol>
                <a:gridCol w="1428750">
                  <a:extLst>
                    <a:ext uri="{9D8B030D-6E8A-4147-A177-3AD203B41FA5}">
                      <a16:colId xmlns:a16="http://schemas.microsoft.com/office/drawing/2014/main" val="1851197242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1877019653"/>
                    </a:ext>
                  </a:extLst>
                </a:gridCol>
                <a:gridCol w="1303020">
                  <a:extLst>
                    <a:ext uri="{9D8B030D-6E8A-4147-A177-3AD203B41FA5}">
                      <a16:colId xmlns:a16="http://schemas.microsoft.com/office/drawing/2014/main" val="2796773643"/>
                    </a:ext>
                  </a:extLst>
                </a:gridCol>
                <a:gridCol w="1177290">
                  <a:extLst>
                    <a:ext uri="{9D8B030D-6E8A-4147-A177-3AD203B41FA5}">
                      <a16:colId xmlns:a16="http://schemas.microsoft.com/office/drawing/2014/main" val="1997101239"/>
                    </a:ext>
                  </a:extLst>
                </a:gridCol>
              </a:tblGrid>
              <a:tr h="234043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หุ้นกู้-มิตรผล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40,000,000.00 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3.67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365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1,468,000.00 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1,468,000.00 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684" marR="6684" marT="6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410384"/>
                  </a:ext>
                </a:extLst>
              </a:tr>
              <a:tr h="234043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หุ้นกู้-มวลกทม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30,000,000.00 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3.66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365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1,098,000.00 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1,098,000.00 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684" marR="6684" marT="6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8824999"/>
                  </a:ext>
                </a:extLst>
              </a:tr>
              <a:tr h="234043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หุ้นกู้-บางจาก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20,000,000.00 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3.43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365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686,000.00 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686,000.00 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684" marR="6684" marT="6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76901"/>
                  </a:ext>
                </a:extLst>
              </a:tr>
              <a:tr h="234043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หุ้นกู้-ศรีตรัง 1/64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25,000,000.00 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3.56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365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890,000.00 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890,000.00 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684" marR="6684" marT="6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0415230"/>
                  </a:ext>
                </a:extLst>
              </a:tr>
              <a:tr h="234043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หุ้นกู้-</a:t>
                      </a: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BAM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22,000,000.00 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3.13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365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688,600.00 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688,600.00 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684" marR="6684" marT="6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3561878"/>
                  </a:ext>
                </a:extLst>
              </a:tr>
              <a:tr h="234043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หุ้นกู้-ศรีตรัง 1/65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25,000,000.00 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4.17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365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1,042,500.00 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785,445.00 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684" marR="6684" marT="6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2579830"/>
                  </a:ext>
                </a:extLst>
              </a:tr>
              <a:tr h="234043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หุ้นกู้-อินโดรามา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20,000,000.00 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3.65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365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730,000.00 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550,000.00 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684" marR="6684" marT="6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7216969"/>
                  </a:ext>
                </a:extLst>
              </a:tr>
              <a:tr h="234043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หุ้นกู้-ปตท สผ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60,000,000.00 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3.05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365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1,830,000.00 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1,378,000.00 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684" marR="6684" marT="6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80799436"/>
                  </a:ext>
                </a:extLst>
              </a:tr>
              <a:tr h="234043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หุ้นกู้-ปตท 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50,000,000.00 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3.47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365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1,735,000.00 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1,226,000.00 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684" marR="6684" marT="6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62967655"/>
                  </a:ext>
                </a:extLst>
              </a:tr>
              <a:tr h="234043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หุ้นกู้-ไออาร์พีชี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35,000,000.00 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4.86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365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1,701,000.00 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1,062,000.00 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684" marR="6684" marT="6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4491230"/>
                  </a:ext>
                </a:extLst>
              </a:tr>
              <a:tr h="234043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หุ้นกู้-บ้านปู พาวเวอร์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51,000,000.00 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4.60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365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2,346,000.00 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1,317,616.43 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684" marR="6684" marT="6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4811368"/>
                  </a:ext>
                </a:extLst>
              </a:tr>
              <a:tr h="234043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หุ้นกู้-โกลบอล พาวเวอร์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50,000,000.00 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3.75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365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1,875,000.00 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1,053,082.19 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CFF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684" marR="6684" marT="6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8018837"/>
                  </a:ext>
                </a:extLst>
              </a:tr>
              <a:tr h="234043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หุ้นกู้-ศรีตรัง 2/65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30,000,000.00 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3.94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365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1,182,000.00 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1,182,000.00 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684" marR="6684" marT="6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1931725"/>
                  </a:ext>
                </a:extLst>
              </a:tr>
              <a:tr h="234043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หุ้นกู้-กัลฟ์ 1/65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20,000,000.00 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4.31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365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862,000.00 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862,000.00 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684" marR="6684" marT="6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4176100"/>
                  </a:ext>
                </a:extLst>
              </a:tr>
              <a:tr h="234043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หุ้นกู้ </a:t>
                      </a: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CPF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40,000,000.00 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4.00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365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1,600,000.00 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1,600,000.00 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684" marR="6684" marT="6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7940376"/>
                  </a:ext>
                </a:extLst>
              </a:tr>
              <a:tr h="234043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หุ้นกู้ </a:t>
                      </a: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CPALL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10,000,000.00 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3.92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365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392,000.00 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392,000.00 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684" marR="6684" marT="6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9382786"/>
                  </a:ext>
                </a:extLst>
              </a:tr>
              <a:tr h="234043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หุ้นกู้ </a:t>
                      </a: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CPALL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30,000,000.00 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3.80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365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1,140,000.00 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1,140,000.00 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684" marR="6684" marT="6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98102364"/>
                  </a:ext>
                </a:extLst>
              </a:tr>
              <a:tr h="234043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หุ้นกู้ </a:t>
                      </a: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SCG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40,000,000.00 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4.14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365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1,656,000.00 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1,656,000.00 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684" marR="6684" marT="6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71863436"/>
                  </a:ext>
                </a:extLst>
              </a:tr>
              <a:tr h="234043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หุ้นกู้ พลังงานบริสุทธิ์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30,000,000.00 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4.19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365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1,257,000.00 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1,257,000.00 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684" marR="6684" marT="6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5849358"/>
                  </a:ext>
                </a:extLst>
              </a:tr>
              <a:tr h="234043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หุ้นกู้ เซลทรัลพัฒนา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30,000,000.00 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3.89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365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1,167,000.00 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1,167,000.00 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14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684" marR="6684" marT="6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2601824"/>
                  </a:ext>
                </a:extLst>
              </a:tr>
              <a:tr h="234043"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743,000,000.00 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3.27 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24,306,743.62           </a:t>
                      </a:r>
                    </a:p>
                  </a:txBody>
                  <a:tcPr marL="6684" marR="6684" marT="668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1400" b="1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684" marR="6684" marT="668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73688931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B14517ED-4B50-4EF0-981F-67DB4B02603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905288"/>
              </p:ext>
            </p:extLst>
          </p:nvPr>
        </p:nvGraphicFramePr>
        <p:xfrm>
          <a:off x="22860" y="5354623"/>
          <a:ext cx="7498080" cy="1367790"/>
        </p:xfrm>
        <a:graphic>
          <a:graphicData uri="http://schemas.openxmlformats.org/drawingml/2006/table">
            <a:tbl>
              <a:tblPr/>
              <a:tblGrid>
                <a:gridCol w="1325880">
                  <a:extLst>
                    <a:ext uri="{9D8B030D-6E8A-4147-A177-3AD203B41FA5}">
                      <a16:colId xmlns:a16="http://schemas.microsoft.com/office/drawing/2014/main" val="380658634"/>
                    </a:ext>
                  </a:extLst>
                </a:gridCol>
                <a:gridCol w="1360170">
                  <a:extLst>
                    <a:ext uri="{9D8B030D-6E8A-4147-A177-3AD203B41FA5}">
                      <a16:colId xmlns:a16="http://schemas.microsoft.com/office/drawing/2014/main" val="189357344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443574703"/>
                    </a:ext>
                  </a:extLst>
                </a:gridCol>
                <a:gridCol w="480060">
                  <a:extLst>
                    <a:ext uri="{9D8B030D-6E8A-4147-A177-3AD203B41FA5}">
                      <a16:colId xmlns:a16="http://schemas.microsoft.com/office/drawing/2014/main" val="923389469"/>
                    </a:ext>
                  </a:extLst>
                </a:gridCol>
                <a:gridCol w="1428750">
                  <a:extLst>
                    <a:ext uri="{9D8B030D-6E8A-4147-A177-3AD203B41FA5}">
                      <a16:colId xmlns:a16="http://schemas.microsoft.com/office/drawing/2014/main" val="1892953448"/>
                    </a:ext>
                  </a:extLst>
                </a:gridCol>
                <a:gridCol w="868680">
                  <a:extLst>
                    <a:ext uri="{9D8B030D-6E8A-4147-A177-3AD203B41FA5}">
                      <a16:colId xmlns:a16="http://schemas.microsoft.com/office/drawing/2014/main" val="1418851316"/>
                    </a:ext>
                  </a:extLst>
                </a:gridCol>
                <a:gridCol w="1303020">
                  <a:extLst>
                    <a:ext uri="{9D8B030D-6E8A-4147-A177-3AD203B41FA5}">
                      <a16:colId xmlns:a16="http://schemas.microsoft.com/office/drawing/2014/main" val="2685476685"/>
                    </a:ext>
                  </a:extLst>
                </a:gridCol>
              </a:tblGrid>
              <a:tr h="165735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  <a:r>
                        <a:rPr lang="th-TH" sz="16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ฃฃ</a:t>
                      </a:r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2871872"/>
                  </a:ext>
                </a:extLst>
              </a:tr>
              <a:tr h="165735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เงินให้กู้สอ.อื่น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38,000,000.00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3.10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365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714,160.00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714,160.00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E4B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3155671"/>
                  </a:ext>
                </a:extLst>
              </a:tr>
              <a:tr h="165735"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1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40370184"/>
                  </a:ext>
                </a:extLst>
              </a:tr>
              <a:tr h="165735">
                <a:tc>
                  <a:txBody>
                    <a:bodyPr/>
                    <a:lstStyle/>
                    <a:p>
                      <a:pPr algn="l" fontAlgn="b"/>
                      <a:r>
                        <a:rPr lang="th-TH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5511001"/>
                  </a:ext>
                </a:extLst>
              </a:tr>
              <a:tr h="165735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กองทุนบุคคล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150,000,000.00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365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6,000,000.00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6,000,000.00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89129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4718375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FA4300F0-C5D2-413E-9572-585FF0F767D3}"/>
              </a:ext>
            </a:extLst>
          </p:cNvPr>
          <p:cNvSpPr txBox="1"/>
          <p:nvPr/>
        </p:nvSpPr>
        <p:spPr>
          <a:xfrm>
            <a:off x="7632060" y="270558"/>
            <a:ext cx="445716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เพิ่มรายได้ด้วยการจำหน่ายหุ้นกู้ในตลาดรอง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FA752B9-F2D8-4481-A26C-2CCFFB7A1A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0570" y="2206742"/>
            <a:ext cx="3725207" cy="2418415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6801B403-17E4-4959-BB5A-5CC50E7B4851}"/>
              </a:ext>
            </a:extLst>
          </p:cNvPr>
          <p:cNvCxnSpPr>
            <a:cxnSpLocks/>
          </p:cNvCxnSpPr>
          <p:nvPr/>
        </p:nvCxnSpPr>
        <p:spPr>
          <a:xfrm>
            <a:off x="7595107" y="3104703"/>
            <a:ext cx="455455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2A7E232-9FA9-45A3-8F73-DA717FA3E435}"/>
              </a:ext>
            </a:extLst>
          </p:cNvPr>
          <p:cNvSpPr txBox="1"/>
          <p:nvPr/>
        </p:nvSpPr>
        <p:spPr>
          <a:xfrm>
            <a:off x="8018550" y="5090675"/>
            <a:ext cx="39430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th-TH" sz="2400" b="1" dirty="0">
                <a:solidFill>
                  <a:schemeClr val="bg2">
                    <a:lumMod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ธนาคาร ซีไอเอ็มบี ไทย จำกัด (มหาชน)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th-TH" sz="2400" b="1" dirty="0">
                <a:solidFill>
                  <a:schemeClr val="bg2">
                    <a:lumMod val="2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บริษัทหลักทรัพย์ เคจีไอ (ประเทศไทย) จำกัด (มหาชน)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6907594-29DB-41D6-B4C5-9292456F025B}"/>
              </a:ext>
            </a:extLst>
          </p:cNvPr>
          <p:cNvSpPr/>
          <p:nvPr/>
        </p:nvSpPr>
        <p:spPr>
          <a:xfrm>
            <a:off x="8149754" y="556433"/>
            <a:ext cx="329330" cy="329610"/>
          </a:xfrm>
          <a:prstGeom prst="ellipse">
            <a:avLst/>
          </a:prstGeom>
          <a:solidFill>
            <a:srgbClr val="0000CC"/>
          </a:solidFill>
          <a:ln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4</a:t>
            </a:r>
            <a:endParaRPr lang="th-TH" sz="3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B4C6F6-AD86-4666-B417-4EB9FF1F63E0}"/>
              </a:ext>
            </a:extLst>
          </p:cNvPr>
          <p:cNvSpPr txBox="1"/>
          <p:nvPr/>
        </p:nvSpPr>
        <p:spPr>
          <a:xfrm>
            <a:off x="8149755" y="3300045"/>
            <a:ext cx="10474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25 </a:t>
            </a:r>
            <a:r>
              <a:rPr lang="th-TH" sz="20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เม.ย.</a:t>
            </a:r>
            <a:r>
              <a:rPr lang="en-US" sz="20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66</a:t>
            </a:r>
            <a:r>
              <a:rPr lang="th-TH" sz="2000" b="1" dirty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    </a:t>
            </a:r>
          </a:p>
        </p:txBody>
      </p:sp>
      <p:sp>
        <p:nvSpPr>
          <p:cNvPr id="13" name="Half Frame 12">
            <a:extLst>
              <a:ext uri="{FF2B5EF4-FFF2-40B4-BE49-F238E27FC236}">
                <a16:creationId xmlns:a16="http://schemas.microsoft.com/office/drawing/2014/main" id="{FF0CA3B3-FD06-40FB-AB7C-0CC42E756A39}"/>
              </a:ext>
            </a:extLst>
          </p:cNvPr>
          <p:cNvSpPr/>
          <p:nvPr/>
        </p:nvSpPr>
        <p:spPr>
          <a:xfrm rot="13203634">
            <a:off x="8197734" y="5358815"/>
            <a:ext cx="201966" cy="365819"/>
          </a:xfrm>
          <a:prstGeom prst="half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9439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75E5A87-67E3-46FF-94E5-0E694203FF8B}"/>
              </a:ext>
            </a:extLst>
          </p:cNvPr>
          <p:cNvSpPr/>
          <p:nvPr/>
        </p:nvSpPr>
        <p:spPr>
          <a:xfrm>
            <a:off x="1" y="1"/>
            <a:ext cx="12191999" cy="6858000"/>
          </a:xfrm>
          <a:prstGeom prst="rect">
            <a:avLst/>
          </a:prstGeom>
          <a:solidFill>
            <a:srgbClr val="FEDAFC"/>
          </a:solidFill>
          <a:ln>
            <a:solidFill>
              <a:srgbClr val="FEDA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5" name="รูปภาพ 3">
            <a:extLst>
              <a:ext uri="{FF2B5EF4-FFF2-40B4-BE49-F238E27FC236}">
                <a16:creationId xmlns:a16="http://schemas.microsoft.com/office/drawing/2014/main" id="{7F53CF22-4ED6-4AB5-B54E-E29D98F0D5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11"/>
          <a:stretch>
            <a:fillRect/>
          </a:stretch>
        </p:blipFill>
        <p:spPr bwMode="auto">
          <a:xfrm>
            <a:off x="1511907" y="2491648"/>
            <a:ext cx="9236765" cy="4112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9655134-14E6-482D-96C9-E5E92A010BB8}"/>
              </a:ext>
            </a:extLst>
          </p:cNvPr>
          <p:cNvSpPr/>
          <p:nvPr/>
        </p:nvSpPr>
        <p:spPr>
          <a:xfrm>
            <a:off x="450575" y="254166"/>
            <a:ext cx="11251095" cy="14444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A1EE0B7-D92C-4278-9601-FB40A7B46EE2}"/>
              </a:ext>
            </a:extLst>
          </p:cNvPr>
          <p:cNvSpPr/>
          <p:nvPr/>
        </p:nvSpPr>
        <p:spPr>
          <a:xfrm>
            <a:off x="3406139" y="6046470"/>
            <a:ext cx="5166361" cy="40005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060045-BBC4-45D7-9BC4-A347982F17CB}"/>
              </a:ext>
            </a:extLst>
          </p:cNvPr>
          <p:cNvSpPr txBox="1"/>
          <p:nvPr/>
        </p:nvSpPr>
        <p:spPr>
          <a:xfrm>
            <a:off x="3489958" y="6073140"/>
            <a:ext cx="5166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1800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องค์กรทันสมัย โดดเด่นเป็นที่ประจักษ์ เพื่อความมั่นคงอย่างยั่งยืนของมวลสมาชิก</a:t>
            </a:r>
            <a:endParaRPr lang="x-none" sz="1800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ชื่อเรื่อง 1">
            <a:extLst>
              <a:ext uri="{FF2B5EF4-FFF2-40B4-BE49-F238E27FC236}">
                <a16:creationId xmlns:a16="http://schemas.microsoft.com/office/drawing/2014/main" id="{2A68413A-218E-408B-9E67-0239DC8714B1}"/>
              </a:ext>
            </a:extLst>
          </p:cNvPr>
          <p:cNvSpPr txBox="1">
            <a:spLocks/>
          </p:cNvSpPr>
          <p:nvPr/>
        </p:nvSpPr>
        <p:spPr>
          <a:xfrm>
            <a:off x="1483444" y="352220"/>
            <a:ext cx="9504861" cy="188565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th-TH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ฝ่ายจัดการจะปฏิบัติงานอย่างเต็มกำลัง</a:t>
            </a:r>
          </a:p>
          <a:p>
            <a:pPr>
              <a:defRPr/>
            </a:pPr>
            <a:r>
              <a:rPr lang="th-TH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ความรู้</a:t>
            </a:r>
            <a:r>
              <a:rPr lang="en-US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ความสามารถ</a:t>
            </a:r>
            <a:r>
              <a:rPr lang="en-US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จนให้ สอ.</a:t>
            </a:r>
            <a:r>
              <a:rPr lang="th-TH" sz="4800" b="1" dirty="0" err="1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พช</a:t>
            </a:r>
            <a:r>
              <a:rPr lang="th-TH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</a:p>
          <a:p>
            <a:pPr>
              <a:defRPr/>
            </a:pPr>
            <a:r>
              <a:rPr lang="th-TH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บรรลุเป้าหมายคือ กำไรสุทธิมากกว่า </a:t>
            </a:r>
            <a:r>
              <a:rPr lang="en-US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367 </a:t>
            </a:r>
            <a:r>
              <a:rPr lang="th-TH" sz="48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ลบ.</a:t>
            </a:r>
            <a:endParaRPr lang="th-TH" sz="4800" b="1" dirty="0">
              <a:solidFill>
                <a:srgbClr val="0000CC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857276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75E5A87-67E3-46FF-94E5-0E694203FF8B}"/>
              </a:ext>
            </a:extLst>
          </p:cNvPr>
          <p:cNvSpPr/>
          <p:nvPr/>
        </p:nvSpPr>
        <p:spPr>
          <a:xfrm>
            <a:off x="1" y="-20885"/>
            <a:ext cx="12191999" cy="6858000"/>
          </a:xfrm>
          <a:prstGeom prst="rect">
            <a:avLst/>
          </a:prstGeom>
          <a:solidFill>
            <a:srgbClr val="FEDAFC"/>
          </a:solidFill>
          <a:ln>
            <a:solidFill>
              <a:srgbClr val="FEDA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69BC8C-1C08-498B-9EA0-9C81B5434D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0" t="11034" r="11394"/>
          <a:stretch/>
        </p:blipFill>
        <p:spPr>
          <a:xfrm>
            <a:off x="4199842" y="395838"/>
            <a:ext cx="3445735" cy="26238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2D6892-2603-4ADA-A61B-13BB508971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72" y="934930"/>
            <a:ext cx="3379095" cy="23130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E28A508-7442-4DD2-A104-D3FBF4CCBF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578" y="4391227"/>
            <a:ext cx="3379095" cy="228650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55EA57B-DE7B-4EC3-8592-93FF3081E14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9" r="11910"/>
          <a:stretch/>
        </p:blipFill>
        <p:spPr>
          <a:xfrm>
            <a:off x="8060984" y="800077"/>
            <a:ext cx="3573604" cy="24646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8F3EB5A-E7BE-44A6-AC70-6A8FC1A7F0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09" y="4412144"/>
            <a:ext cx="3379095" cy="229718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B8886851-5D71-4553-9DF1-E486399A3BC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749" y="4388321"/>
            <a:ext cx="3430589" cy="2286501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918219DE-75E3-4A43-AEEA-F32D7AD68B3C}"/>
              </a:ext>
            </a:extLst>
          </p:cNvPr>
          <p:cNvSpPr/>
          <p:nvPr/>
        </p:nvSpPr>
        <p:spPr>
          <a:xfrm>
            <a:off x="393409" y="3274831"/>
            <a:ext cx="11241179" cy="10206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4800" b="1" dirty="0">
                <a:solidFill>
                  <a:srgbClr val="3333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สัมมนากรรมการและเจ้าหน้าที่ </a:t>
            </a:r>
            <a:r>
              <a:rPr lang="th-TH" sz="36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วันที่ 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25 - 26 </a:t>
            </a:r>
            <a:r>
              <a:rPr lang="th-TH" sz="36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กุมภาพันธ์ </a:t>
            </a:r>
            <a:r>
              <a:rPr lang="en-US" sz="3600" b="1" dirty="0">
                <a:solidFill>
                  <a:schemeClr val="accent2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2566</a:t>
            </a:r>
            <a:endParaRPr lang="th-TH" sz="3600" b="1" dirty="0">
              <a:solidFill>
                <a:schemeClr val="accent2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866709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75E5A87-67E3-46FF-94E5-0E694203FF8B}"/>
              </a:ext>
            </a:extLst>
          </p:cNvPr>
          <p:cNvSpPr/>
          <p:nvPr/>
        </p:nvSpPr>
        <p:spPr>
          <a:xfrm>
            <a:off x="1" y="-10632"/>
            <a:ext cx="12191999" cy="6858000"/>
          </a:xfrm>
          <a:prstGeom prst="rect">
            <a:avLst/>
          </a:prstGeom>
          <a:solidFill>
            <a:srgbClr val="FEDAFC"/>
          </a:solidFill>
          <a:ln>
            <a:solidFill>
              <a:srgbClr val="FEDA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6CA519B-C12E-4BA0-A0DB-A3235F16A5BF}"/>
              </a:ext>
            </a:extLst>
          </p:cNvPr>
          <p:cNvSpPr/>
          <p:nvPr/>
        </p:nvSpPr>
        <p:spPr>
          <a:xfrm>
            <a:off x="1885315" y="3431247"/>
            <a:ext cx="8040725" cy="10206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6600" b="1" dirty="0">
                <a:solidFill>
                  <a:srgbClr val="3333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กำไรสุทธิมากกว่า </a:t>
            </a:r>
            <a:r>
              <a:rPr lang="en-US" sz="6600" b="1" dirty="0">
                <a:solidFill>
                  <a:srgbClr val="3333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367 </a:t>
            </a:r>
            <a:r>
              <a:rPr lang="th-TH" sz="6600" b="1" dirty="0">
                <a:solidFill>
                  <a:srgbClr val="3333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ล้านบาท</a:t>
            </a:r>
            <a:endParaRPr lang="th-TH" sz="6600" b="1" dirty="0">
              <a:solidFill>
                <a:schemeClr val="accent2">
                  <a:lumMod val="75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09C30E-9B27-4112-911A-781516E4E0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9" t="10322" r="1241" b="6890"/>
          <a:stretch/>
        </p:blipFill>
        <p:spPr>
          <a:xfrm>
            <a:off x="3644017" y="360947"/>
            <a:ext cx="4627273" cy="25013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5D2DBCE-9009-4555-A5DB-677AC2B21A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409" y="1092623"/>
            <a:ext cx="3379094" cy="22308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D1FFCC-594F-403A-9B28-164BE709F4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3000" y="1106740"/>
            <a:ext cx="3532052" cy="23116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DA089A6-56F0-4A26-9E22-E7A9E8F747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85" y="4468988"/>
            <a:ext cx="3532052" cy="22241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D26D958-0F0D-4511-B81E-24DDDB8E1B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744" y="4474696"/>
            <a:ext cx="3370897" cy="22319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D4CB4D-BFBD-40A8-B233-A282AEFB191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3" t="4883" r="10768"/>
          <a:stretch/>
        </p:blipFill>
        <p:spPr>
          <a:xfrm>
            <a:off x="7495664" y="4469631"/>
            <a:ext cx="3370897" cy="2253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7702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75E5A87-67E3-46FF-94E5-0E694203FF8B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FEDA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727EB4A6-239A-4236-8CF8-8B006183C5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3490641"/>
              </p:ext>
            </p:extLst>
          </p:nvPr>
        </p:nvGraphicFramePr>
        <p:xfrm>
          <a:off x="44690" y="-261262"/>
          <a:ext cx="8457053" cy="7101840"/>
        </p:xfrm>
        <a:graphic>
          <a:graphicData uri="http://schemas.openxmlformats.org/drawingml/2006/table">
            <a:tbl>
              <a:tblPr/>
              <a:tblGrid>
                <a:gridCol w="2176951">
                  <a:extLst>
                    <a:ext uri="{9D8B030D-6E8A-4147-A177-3AD203B41FA5}">
                      <a16:colId xmlns:a16="http://schemas.microsoft.com/office/drawing/2014/main" val="3394890442"/>
                    </a:ext>
                  </a:extLst>
                </a:gridCol>
                <a:gridCol w="797836">
                  <a:extLst>
                    <a:ext uri="{9D8B030D-6E8A-4147-A177-3AD203B41FA5}">
                      <a16:colId xmlns:a16="http://schemas.microsoft.com/office/drawing/2014/main" val="3265755145"/>
                    </a:ext>
                  </a:extLst>
                </a:gridCol>
                <a:gridCol w="786438">
                  <a:extLst>
                    <a:ext uri="{9D8B030D-6E8A-4147-A177-3AD203B41FA5}">
                      <a16:colId xmlns:a16="http://schemas.microsoft.com/office/drawing/2014/main" val="3990485336"/>
                    </a:ext>
                  </a:extLst>
                </a:gridCol>
                <a:gridCol w="854822">
                  <a:extLst>
                    <a:ext uri="{9D8B030D-6E8A-4147-A177-3AD203B41FA5}">
                      <a16:colId xmlns:a16="http://schemas.microsoft.com/office/drawing/2014/main" val="734047703"/>
                    </a:ext>
                  </a:extLst>
                </a:gridCol>
                <a:gridCol w="786467">
                  <a:extLst>
                    <a:ext uri="{9D8B030D-6E8A-4147-A177-3AD203B41FA5}">
                      <a16:colId xmlns:a16="http://schemas.microsoft.com/office/drawing/2014/main" val="2513444992"/>
                    </a:ext>
                  </a:extLst>
                </a:gridCol>
                <a:gridCol w="3054539">
                  <a:extLst>
                    <a:ext uri="{9D8B030D-6E8A-4147-A177-3AD203B41FA5}">
                      <a16:colId xmlns:a16="http://schemas.microsoft.com/office/drawing/2014/main" val="3032413587"/>
                    </a:ext>
                  </a:extLst>
                </a:gridCol>
              </a:tblGrid>
              <a:tr h="242305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แผน 66  ในรูปงบแสดงฐานะการเงิน 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8706424"/>
                  </a:ext>
                </a:extLst>
              </a:tr>
              <a:tr h="227161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รายละเอียด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ธันวาคม 2565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ธันวาคม 2566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หมายเหตุ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5721413"/>
                  </a:ext>
                </a:extLst>
              </a:tr>
              <a:tr h="227161"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1. สินทรัพย์รวม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8,232.78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9,647.86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3072411"/>
                  </a:ext>
                </a:extLst>
              </a:tr>
              <a:tr h="227161"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1.1 เงินสด/เงินฝากธนาคาร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167.85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167.49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สินทรัพย์รวมเพิ่มสูงขึ้น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486202"/>
                  </a:ext>
                </a:extLst>
              </a:tr>
              <a:tr h="227161"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1.2 เงินฝากสหกรณ์อื่น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579.38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th-TH" sz="1500" b="0" i="0" u="none" strike="noStrike" dirty="0">
                          <a:solidFill>
                            <a:srgbClr val="538DD5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579.38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6895431"/>
                  </a:ext>
                </a:extLst>
              </a:tr>
              <a:tr h="227161"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1.3 เงินให้กู้แก่สมาชิก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6,448.03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500" b="0" i="0" u="none" strike="noStrike">
                          <a:solidFill>
                            <a:srgbClr val="00B05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7,348.03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เพิ่ม 75 ลบ/ด.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0730653"/>
                  </a:ext>
                </a:extLst>
              </a:tr>
              <a:tr h="227161"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1.4 เงินให้สหกรณ์อื่นกู้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26.67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27.32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7393458"/>
                  </a:ext>
                </a:extLst>
              </a:tr>
              <a:tr h="227161"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1.5 เงินลงทุนระยะสั้น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145.95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500" b="0" i="0" u="none" strike="noStrike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145.95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80% ของสภาพคล่องล้นเกิน 467.41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27431462"/>
                  </a:ext>
                </a:extLst>
              </a:tr>
              <a:tr h="227161"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1.6 เงินลงทุนระยะยาว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893.36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500" b="0" i="0" u="none" strike="noStrike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1,360.77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ซื้อหุ้นกู้เฉลี่ย 34 ลบ/ด=408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4418697"/>
                  </a:ext>
                </a:extLst>
              </a:tr>
              <a:tr h="227161"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1.7 สินทรัพย์อื่น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18.92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18.92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ลงทุนเพิ่มได้อีก 116+800.81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5748937"/>
                  </a:ext>
                </a:extLst>
              </a:tr>
              <a:tr h="227161"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2. หนี้สินรวม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3,290.30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3,735.30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6427896"/>
                  </a:ext>
                </a:extLst>
              </a:tr>
              <a:tr h="227161"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2.1 ตั๋ว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139.45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139.45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99555715"/>
                  </a:ext>
                </a:extLst>
              </a:tr>
              <a:tr h="227161"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2.2 เงินรับฝาก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3,039.82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3,279.82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เพิ่ม 20 ลบ/ด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7261977"/>
                  </a:ext>
                </a:extLst>
              </a:tr>
              <a:tr h="227161"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2.3 เงินกู้ยืมตั๋ว ธ.ทหารไทย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90.01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295.00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04081010"/>
                  </a:ext>
                </a:extLst>
              </a:tr>
              <a:tr h="227161"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2.3 หนี้สินอื่น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21.03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21.03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4351675"/>
                  </a:ext>
                </a:extLst>
              </a:tr>
              <a:tr h="227161"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3. ทุนของสหกรณ์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4,942.48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500" b="1" i="0" u="none" strike="noStrike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5,270.98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02480917"/>
                  </a:ext>
                </a:extLst>
              </a:tr>
              <a:tr h="227161"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3.1 ทุนเรือนหุ้น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3,972.49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500" b="0" i="0" u="none" strike="noStrike">
                          <a:solidFill>
                            <a:srgbClr val="76933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4,212.49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เพิ่ม 20 ลบ/ด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1854649"/>
                  </a:ext>
                </a:extLst>
              </a:tr>
              <a:tr h="227161"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3.2 ทุนสำรอง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577.45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500" b="0" i="0" u="none" strike="noStrike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624.93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มาจากการจัดสรรปี 65 47.460 ลบ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792370"/>
                  </a:ext>
                </a:extLst>
              </a:tr>
              <a:tr h="227161"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3.3 ทุนสะสม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60.96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500" b="0" i="0" u="none" strike="noStrike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66.30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8174601"/>
                  </a:ext>
                </a:extLst>
              </a:tr>
              <a:tr h="227161"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3.4 กำไรเงินลงทุนที่ยังไม่เกิดจริง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7.43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500" b="0" i="0" u="none" strike="noStrike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โอกาสสูงที่จะได้กำไร 368.23 ลบ. 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48527472"/>
                  </a:ext>
                </a:extLst>
              </a:tr>
              <a:tr h="227161"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3.4 กำไรสุทธิ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500" b="0" i="0" u="none" strike="noStrike">
                          <a:solidFill>
                            <a:srgbClr val="0070C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339.00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500" b="1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367.26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500" b="0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                                           </a:t>
                      </a:r>
                      <a:r>
                        <a:rPr lang="th-TH" sz="1500" b="1" i="0" u="none" strike="noStrike" dirty="0">
                          <a:solidFill>
                            <a:srgbClr val="0000FF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มาจาก 368.23</a:t>
                      </a:r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9441194"/>
                  </a:ext>
                </a:extLst>
              </a:tr>
              <a:tr h="227161"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4. รายได้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486.36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500" b="0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500" b="1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536.72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2014202"/>
                  </a:ext>
                </a:extLst>
              </a:tr>
              <a:tr h="227161"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4.1 ดอกเบี้ยเงินให้กู้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433.24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5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469.95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0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39.162</a:t>
                      </a:r>
                      <a:r>
                        <a:rPr lang="th-TH" sz="1500" b="0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/ด 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อัตราดอกเบี้ยเฉลี่ย 6.72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7505919"/>
                  </a:ext>
                </a:extLst>
              </a:tr>
              <a:tr h="227161"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4.2 ดอกเบี้ยรับเงินให้กู้แก่ สอ 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0.95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51.32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5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0.83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500" b="0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เป้าหมายให้กู้เดือนละ 75 ลบ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5827890"/>
                  </a:ext>
                </a:extLst>
              </a:tr>
              <a:tr h="227161"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4.3 ดอกเบี้ยเงินฝาก 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B/</a:t>
                      </a:r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สอ อื่น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23.00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5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17.54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0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66.34    </a:t>
                      </a:r>
                      <a:r>
                        <a:rPr lang="th-TH" sz="1500" b="0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8820969"/>
                  </a:ext>
                </a:extLst>
              </a:tr>
              <a:tr h="227161"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4.4 </a:t>
                      </a:r>
                      <a:r>
                        <a:rPr lang="th-TH" sz="15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ผลตอบแทนจากการลงทุนระยะยาว</a:t>
                      </a:r>
                      <a:endParaRPr lang="th-TH" sz="15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r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27.37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5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  <a:r>
                        <a:rPr lang="en-US" sz="15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r>
                        <a:rPr lang="th-TH" sz="15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5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54</a:t>
                      </a:r>
                      <a:endParaRPr lang="th-TH" sz="1500" b="1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500" b="0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ลงทุน บลจ. + หุ้นกู้ + พันธบัตร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4892630"/>
                  </a:ext>
                </a:extLst>
              </a:tr>
              <a:tr h="227161"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4.5 </a:t>
                      </a:r>
                      <a:r>
                        <a:rPr lang="th-TH" sz="1500" u="none" strike="noStrike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ผลตอบแทนจากการลงทุนระยะสั้น</a:t>
                      </a:r>
                      <a:endParaRPr lang="th-TH" sz="15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r" fontAlgn="b"/>
                      <a:endParaRPr lang="th-TH" sz="15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th-TH" sz="15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5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5.43 </a:t>
                      </a:r>
                      <a:endParaRPr lang="th-TH" sz="1500" b="1" i="0" u="none" strike="noStrike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th-TH" sz="1500" b="0" i="0" u="none" strike="noStrike" dirty="0">
                        <a:solidFill>
                          <a:srgbClr val="0000CC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th-TH" sz="15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553609"/>
                  </a:ext>
                </a:extLst>
              </a:tr>
              <a:tr h="227161"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4.5  รายได้อื่น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</a:t>
                      </a:r>
                      <a:r>
                        <a:rPr lang="en-US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76</a:t>
                      </a:r>
                      <a:endParaRPr lang="th-TH" sz="15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500" b="1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 0.43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500" b="0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2557406"/>
                  </a:ext>
                </a:extLst>
              </a:tr>
              <a:tr h="227161"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5. ค่าใช้จ่าย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147.36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500" b="0" i="0" u="none" strike="noStrike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168.49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1898750"/>
                  </a:ext>
                </a:extLst>
              </a:tr>
              <a:tr h="227161"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5.1 ดอกเบี้ยจ่าย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100.99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110.00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4629081"/>
                  </a:ext>
                </a:extLst>
              </a:tr>
              <a:tr h="227161"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5.2 ค่าใช้จ่ายในการบริหาร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46.36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  58.49 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8064473"/>
                  </a:ext>
                </a:extLst>
              </a:tr>
            </a:tbl>
          </a:graphicData>
        </a:graphic>
      </p:graphicFrame>
      <p:sp>
        <p:nvSpPr>
          <p:cNvPr id="13" name="Right Brace 12">
            <a:extLst>
              <a:ext uri="{FF2B5EF4-FFF2-40B4-BE49-F238E27FC236}">
                <a16:creationId xmlns:a16="http://schemas.microsoft.com/office/drawing/2014/main" id="{5BE6BB46-4FDB-4DBF-AC80-CE8B056984ED}"/>
              </a:ext>
            </a:extLst>
          </p:cNvPr>
          <p:cNvSpPr/>
          <p:nvPr/>
        </p:nvSpPr>
        <p:spPr>
          <a:xfrm>
            <a:off x="4706440" y="5121910"/>
            <a:ext cx="137704" cy="704791"/>
          </a:xfrm>
          <a:prstGeom prst="rightBrace">
            <a:avLst>
              <a:gd name="adj1" fmla="val 5270"/>
              <a:gd name="adj2" fmla="val 33511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3E33C49-95C3-4B04-930D-544C1CBE4C22}"/>
              </a:ext>
            </a:extLst>
          </p:cNvPr>
          <p:cNvSpPr/>
          <p:nvPr/>
        </p:nvSpPr>
        <p:spPr>
          <a:xfrm>
            <a:off x="8489711" y="3392908"/>
            <a:ext cx="3690256" cy="341157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FFA4ED4B-4561-4F45-8B21-5A56EEE04B8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2132167"/>
              </p:ext>
            </p:extLst>
          </p:nvPr>
        </p:nvGraphicFramePr>
        <p:xfrm>
          <a:off x="8538557" y="3497173"/>
          <a:ext cx="3595000" cy="3343404"/>
        </p:xfrm>
        <a:graphic>
          <a:graphicData uri="http://schemas.openxmlformats.org/drawingml/2006/table">
            <a:tbl>
              <a:tblPr/>
              <a:tblGrid>
                <a:gridCol w="2691484">
                  <a:extLst>
                    <a:ext uri="{9D8B030D-6E8A-4147-A177-3AD203B41FA5}">
                      <a16:colId xmlns:a16="http://schemas.microsoft.com/office/drawing/2014/main" val="642137336"/>
                    </a:ext>
                  </a:extLst>
                </a:gridCol>
                <a:gridCol w="468086">
                  <a:extLst>
                    <a:ext uri="{9D8B030D-6E8A-4147-A177-3AD203B41FA5}">
                      <a16:colId xmlns:a16="http://schemas.microsoft.com/office/drawing/2014/main" val="997719216"/>
                    </a:ext>
                  </a:extLst>
                </a:gridCol>
                <a:gridCol w="435430">
                  <a:extLst>
                    <a:ext uri="{9D8B030D-6E8A-4147-A177-3AD203B41FA5}">
                      <a16:colId xmlns:a16="http://schemas.microsoft.com/office/drawing/2014/main" val="3480007383"/>
                    </a:ext>
                  </a:extLst>
                </a:gridCol>
              </a:tblGrid>
              <a:tr h="284335"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th-TH" sz="15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เป้าหมายจัดสรร 66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17356320"/>
                  </a:ext>
                </a:extLst>
              </a:tr>
              <a:tr h="233696">
                <a:tc>
                  <a:txBody>
                    <a:bodyPr/>
                    <a:lstStyle/>
                    <a:p>
                      <a:pPr algn="ctr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65</a:t>
                      </a:r>
                    </a:p>
                  </a:txBody>
                  <a:tcPr marL="0" marR="0" marT="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ปี 66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61436284"/>
                  </a:ext>
                </a:extLst>
              </a:tr>
              <a:tr h="233696">
                <a:tc>
                  <a:txBody>
                    <a:bodyPr/>
                    <a:lstStyle/>
                    <a:p>
                      <a:pPr algn="l" fontAlgn="ctr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1. ทุนสำรองไม่น้อยกว่า 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47.47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50.00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31407500"/>
                  </a:ext>
                </a:extLst>
              </a:tr>
              <a:tr h="254717">
                <a:tc>
                  <a:txBody>
                    <a:bodyPr/>
                    <a:lstStyle/>
                    <a:p>
                      <a:pPr algn="l" fontAlgn="ctr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2. ค่าบำรุงสันนิบาตสหกรณ์ 1% ไม่เกิน 30,000 บาท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1417324"/>
                  </a:ext>
                </a:extLst>
              </a:tr>
              <a:tr h="233696">
                <a:tc>
                  <a:txBody>
                    <a:bodyPr/>
                    <a:lstStyle/>
                    <a:p>
                      <a:pPr algn="l" fontAlgn="ctr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3. เงินปันผล (6.10) 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233.40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249.03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2111145"/>
                  </a:ext>
                </a:extLst>
              </a:tr>
              <a:tr h="233696">
                <a:tc>
                  <a:txBody>
                    <a:bodyPr/>
                    <a:lstStyle/>
                    <a:p>
                      <a:pPr algn="l" fontAlgn="ctr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4.  เงินเฉลี่ยคืน  11.50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48.11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52.00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0854244"/>
                  </a:ext>
                </a:extLst>
              </a:tr>
              <a:tr h="233696">
                <a:tc>
                  <a:txBody>
                    <a:bodyPr/>
                    <a:lstStyle/>
                    <a:p>
                      <a:pPr algn="l" fontAlgn="ctr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5.  เงินโบนัส  ไม่เกิน 3% 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4.74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5675055"/>
                  </a:ext>
                </a:extLst>
              </a:tr>
              <a:tr h="233696">
                <a:tc>
                  <a:txBody>
                    <a:bodyPr/>
                    <a:lstStyle/>
                    <a:p>
                      <a:pPr algn="l" fontAlgn="ctr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6.  ทุนสาธารณประโยชน์ ไม่เกิน 10%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0.1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32726913"/>
                  </a:ext>
                </a:extLst>
              </a:tr>
              <a:tr h="467392">
                <a:tc>
                  <a:txBody>
                    <a:bodyPr/>
                    <a:lstStyle/>
                    <a:p>
                      <a:pPr algn="l" fontAlgn="ctr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7. ทุนรักษาระดับอัตราเงินปันผลไม่เกิน 2% ของ</a:t>
                      </a:r>
                    </a:p>
                    <a:p>
                      <a:pPr algn="l" fontAlgn="ctr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ทุนเรือนหุ้น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0.05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77160472"/>
                  </a:ext>
                </a:extLst>
              </a:tr>
              <a:tr h="233696">
                <a:tc>
                  <a:txBody>
                    <a:bodyPr/>
                    <a:lstStyle/>
                    <a:p>
                      <a:pPr algn="l" fontAlgn="ctr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8. ทุนสวัสดิการ ไม่เกิน 10%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4.79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5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9.00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8232314"/>
                  </a:ext>
                </a:extLst>
              </a:tr>
              <a:tr h="233696">
                <a:tc>
                  <a:txBody>
                    <a:bodyPr/>
                    <a:lstStyle/>
                    <a:p>
                      <a:pPr algn="l" fontAlgn="ctr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8. กองทุนค้ำประกันเงินกู้สามัญ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0.4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70548723"/>
                  </a:ext>
                </a:extLst>
              </a:tr>
              <a:tr h="233696"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รวม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339.10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367.26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8975125"/>
                  </a:ext>
                </a:extLst>
              </a:tr>
              <a:tr h="233696"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h-TH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57330912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58D73133-7129-41EA-AB35-F33AF992ECD6}"/>
              </a:ext>
            </a:extLst>
          </p:cNvPr>
          <p:cNvSpPr txBox="1"/>
          <p:nvPr/>
        </p:nvSpPr>
        <p:spPr>
          <a:xfrm>
            <a:off x="8578515" y="132336"/>
            <a:ext cx="35309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000" b="1" dirty="0">
                <a:solidFill>
                  <a:srgbClr val="3333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แผนธุรกิจ ปี </a:t>
            </a:r>
            <a:r>
              <a:rPr lang="en-US" sz="4000" b="1" dirty="0">
                <a:solidFill>
                  <a:srgbClr val="3333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2566</a:t>
            </a:r>
            <a:r>
              <a:rPr lang="th-TH" sz="4000" b="1" dirty="0">
                <a:solidFill>
                  <a:srgbClr val="3333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  <a:p>
            <a:pPr algn="ctr"/>
            <a:r>
              <a:rPr lang="th-TH" sz="4000" b="1" dirty="0">
                <a:solidFill>
                  <a:srgbClr val="3333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“งบแสดงฐานะการเงิน”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086059A-68DC-43C7-BD11-ADA643E53E5A}"/>
              </a:ext>
            </a:extLst>
          </p:cNvPr>
          <p:cNvSpPr txBox="1"/>
          <p:nvPr/>
        </p:nvSpPr>
        <p:spPr>
          <a:xfrm>
            <a:off x="8839205" y="1634157"/>
            <a:ext cx="30961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th-TH" sz="3200" b="1" dirty="0">
                <a:solidFill>
                  <a:srgbClr val="3333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ดบ.สินเชื่อ </a:t>
            </a:r>
            <a:r>
              <a:rPr lang="en-US" sz="3200" b="1" dirty="0">
                <a:solidFill>
                  <a:srgbClr val="3333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470 </a:t>
            </a:r>
            <a:r>
              <a:rPr lang="th-TH" sz="3200" b="1" dirty="0">
                <a:solidFill>
                  <a:srgbClr val="3333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ลบ.</a:t>
            </a:r>
          </a:p>
          <a:p>
            <a:pPr marL="514350" indent="-514350">
              <a:buAutoNum type="arabicPeriod"/>
            </a:pPr>
            <a:r>
              <a:rPr lang="th-TH" sz="3200" b="1" dirty="0">
                <a:solidFill>
                  <a:srgbClr val="3333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เงินลงทุน </a:t>
            </a:r>
            <a:r>
              <a:rPr lang="en-US" sz="3200" b="1" dirty="0">
                <a:solidFill>
                  <a:srgbClr val="3333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67 </a:t>
            </a:r>
            <a:r>
              <a:rPr lang="th-TH" sz="3200" b="1" dirty="0">
                <a:solidFill>
                  <a:srgbClr val="3333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ลบ.</a:t>
            </a:r>
          </a:p>
          <a:p>
            <a:r>
              <a:rPr lang="th-TH" sz="3200" b="1" dirty="0">
                <a:solidFill>
                  <a:srgbClr val="3333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  รวม       </a:t>
            </a:r>
            <a:r>
              <a:rPr lang="en-US" sz="3200" b="1" dirty="0">
                <a:solidFill>
                  <a:srgbClr val="3333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537 </a:t>
            </a:r>
            <a:r>
              <a:rPr lang="th-TH" sz="3200" b="1" dirty="0">
                <a:solidFill>
                  <a:srgbClr val="3333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ลบ.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A312D9-7E9C-4141-BE7E-7F95C266F284}"/>
              </a:ext>
            </a:extLst>
          </p:cNvPr>
          <p:cNvSpPr/>
          <p:nvPr/>
        </p:nvSpPr>
        <p:spPr>
          <a:xfrm>
            <a:off x="3808087" y="4318790"/>
            <a:ext cx="844115" cy="229694"/>
          </a:xfrm>
          <a:prstGeom prst="rect">
            <a:avLst/>
          </a:prstGeom>
          <a:noFill/>
          <a:ln w="28575">
            <a:solidFill>
              <a:srgbClr val="F40C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D55DBBE-8CAD-4FA0-B22F-06B8E8B10D9B}"/>
              </a:ext>
            </a:extLst>
          </p:cNvPr>
          <p:cNvSpPr/>
          <p:nvPr/>
        </p:nvSpPr>
        <p:spPr>
          <a:xfrm>
            <a:off x="4676632" y="4549237"/>
            <a:ext cx="767377" cy="229694"/>
          </a:xfrm>
          <a:prstGeom prst="rect">
            <a:avLst/>
          </a:prstGeom>
          <a:noFill/>
          <a:ln w="28575">
            <a:solidFill>
              <a:srgbClr val="F40C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266CC61-F659-4698-AB78-CB38A4232BEB}"/>
              </a:ext>
            </a:extLst>
          </p:cNvPr>
          <p:cNvSpPr/>
          <p:nvPr/>
        </p:nvSpPr>
        <p:spPr>
          <a:xfrm>
            <a:off x="4680643" y="6152145"/>
            <a:ext cx="767377" cy="252663"/>
          </a:xfrm>
          <a:prstGeom prst="rect">
            <a:avLst/>
          </a:prstGeom>
          <a:noFill/>
          <a:ln w="28575">
            <a:solidFill>
              <a:srgbClr val="F40C2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2524027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75E5A87-67E3-46FF-94E5-0E694203FF8B}"/>
              </a:ext>
            </a:extLst>
          </p:cNvPr>
          <p:cNvSpPr/>
          <p:nvPr/>
        </p:nvSpPr>
        <p:spPr>
          <a:xfrm>
            <a:off x="1" y="-10637"/>
            <a:ext cx="12191999" cy="6858000"/>
          </a:xfrm>
          <a:prstGeom prst="rect">
            <a:avLst/>
          </a:prstGeom>
          <a:solidFill>
            <a:srgbClr val="FEDAFC"/>
          </a:solidFill>
          <a:ln>
            <a:solidFill>
              <a:srgbClr val="FEDA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C37542E-9077-4156-96CA-BF646EB2378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4629035"/>
              </p:ext>
            </p:extLst>
          </p:nvPr>
        </p:nvGraphicFramePr>
        <p:xfrm>
          <a:off x="48128" y="456636"/>
          <a:ext cx="12091737" cy="5663465"/>
        </p:xfrm>
        <a:graphic>
          <a:graphicData uri="http://schemas.openxmlformats.org/drawingml/2006/table">
            <a:tbl>
              <a:tblPr/>
              <a:tblGrid>
                <a:gridCol w="2273968">
                  <a:extLst>
                    <a:ext uri="{9D8B030D-6E8A-4147-A177-3AD203B41FA5}">
                      <a16:colId xmlns:a16="http://schemas.microsoft.com/office/drawing/2014/main" val="3590996759"/>
                    </a:ext>
                  </a:extLst>
                </a:gridCol>
                <a:gridCol w="625644">
                  <a:extLst>
                    <a:ext uri="{9D8B030D-6E8A-4147-A177-3AD203B41FA5}">
                      <a16:colId xmlns:a16="http://schemas.microsoft.com/office/drawing/2014/main" val="2724269036"/>
                    </a:ext>
                  </a:extLst>
                </a:gridCol>
                <a:gridCol w="409073">
                  <a:extLst>
                    <a:ext uri="{9D8B030D-6E8A-4147-A177-3AD203B41FA5}">
                      <a16:colId xmlns:a16="http://schemas.microsoft.com/office/drawing/2014/main" val="671297202"/>
                    </a:ext>
                  </a:extLst>
                </a:gridCol>
                <a:gridCol w="529390">
                  <a:extLst>
                    <a:ext uri="{9D8B030D-6E8A-4147-A177-3AD203B41FA5}">
                      <a16:colId xmlns:a16="http://schemas.microsoft.com/office/drawing/2014/main" val="2307527550"/>
                    </a:ext>
                  </a:extLst>
                </a:gridCol>
                <a:gridCol w="397042">
                  <a:extLst>
                    <a:ext uri="{9D8B030D-6E8A-4147-A177-3AD203B41FA5}">
                      <a16:colId xmlns:a16="http://schemas.microsoft.com/office/drawing/2014/main" val="3311464"/>
                    </a:ext>
                  </a:extLst>
                </a:gridCol>
                <a:gridCol w="505326">
                  <a:extLst>
                    <a:ext uri="{9D8B030D-6E8A-4147-A177-3AD203B41FA5}">
                      <a16:colId xmlns:a16="http://schemas.microsoft.com/office/drawing/2014/main" val="3934405887"/>
                    </a:ext>
                  </a:extLst>
                </a:gridCol>
                <a:gridCol w="421105">
                  <a:extLst>
                    <a:ext uri="{9D8B030D-6E8A-4147-A177-3AD203B41FA5}">
                      <a16:colId xmlns:a16="http://schemas.microsoft.com/office/drawing/2014/main" val="638850571"/>
                    </a:ext>
                  </a:extLst>
                </a:gridCol>
                <a:gridCol w="541421">
                  <a:extLst>
                    <a:ext uri="{9D8B030D-6E8A-4147-A177-3AD203B41FA5}">
                      <a16:colId xmlns:a16="http://schemas.microsoft.com/office/drawing/2014/main" val="54142983"/>
                    </a:ext>
                  </a:extLst>
                </a:gridCol>
                <a:gridCol w="360948">
                  <a:extLst>
                    <a:ext uri="{9D8B030D-6E8A-4147-A177-3AD203B41FA5}">
                      <a16:colId xmlns:a16="http://schemas.microsoft.com/office/drawing/2014/main" val="846991689"/>
                    </a:ext>
                  </a:extLst>
                </a:gridCol>
                <a:gridCol w="577516">
                  <a:extLst>
                    <a:ext uri="{9D8B030D-6E8A-4147-A177-3AD203B41FA5}">
                      <a16:colId xmlns:a16="http://schemas.microsoft.com/office/drawing/2014/main" val="2256840596"/>
                    </a:ext>
                  </a:extLst>
                </a:gridCol>
                <a:gridCol w="360947">
                  <a:extLst>
                    <a:ext uri="{9D8B030D-6E8A-4147-A177-3AD203B41FA5}">
                      <a16:colId xmlns:a16="http://schemas.microsoft.com/office/drawing/2014/main" val="2902684548"/>
                    </a:ext>
                  </a:extLst>
                </a:gridCol>
                <a:gridCol w="228599">
                  <a:extLst>
                    <a:ext uri="{9D8B030D-6E8A-4147-A177-3AD203B41FA5}">
                      <a16:colId xmlns:a16="http://schemas.microsoft.com/office/drawing/2014/main" val="1600852936"/>
                    </a:ext>
                  </a:extLst>
                </a:gridCol>
                <a:gridCol w="264695">
                  <a:extLst>
                    <a:ext uri="{9D8B030D-6E8A-4147-A177-3AD203B41FA5}">
                      <a16:colId xmlns:a16="http://schemas.microsoft.com/office/drawing/2014/main" val="638070287"/>
                    </a:ext>
                  </a:extLst>
                </a:gridCol>
                <a:gridCol w="240631">
                  <a:extLst>
                    <a:ext uri="{9D8B030D-6E8A-4147-A177-3AD203B41FA5}">
                      <a16:colId xmlns:a16="http://schemas.microsoft.com/office/drawing/2014/main" val="3378312146"/>
                    </a:ext>
                  </a:extLst>
                </a:gridCol>
                <a:gridCol w="240632">
                  <a:extLst>
                    <a:ext uri="{9D8B030D-6E8A-4147-A177-3AD203B41FA5}">
                      <a16:colId xmlns:a16="http://schemas.microsoft.com/office/drawing/2014/main" val="2876790134"/>
                    </a:ext>
                  </a:extLst>
                </a:gridCol>
                <a:gridCol w="240631">
                  <a:extLst>
                    <a:ext uri="{9D8B030D-6E8A-4147-A177-3AD203B41FA5}">
                      <a16:colId xmlns:a16="http://schemas.microsoft.com/office/drawing/2014/main" val="86246658"/>
                    </a:ext>
                  </a:extLst>
                </a:gridCol>
                <a:gridCol w="288758">
                  <a:extLst>
                    <a:ext uri="{9D8B030D-6E8A-4147-A177-3AD203B41FA5}">
                      <a16:colId xmlns:a16="http://schemas.microsoft.com/office/drawing/2014/main" val="2371923475"/>
                    </a:ext>
                  </a:extLst>
                </a:gridCol>
                <a:gridCol w="264695">
                  <a:extLst>
                    <a:ext uri="{9D8B030D-6E8A-4147-A177-3AD203B41FA5}">
                      <a16:colId xmlns:a16="http://schemas.microsoft.com/office/drawing/2014/main" val="2363279475"/>
                    </a:ext>
                  </a:extLst>
                </a:gridCol>
                <a:gridCol w="348916">
                  <a:extLst>
                    <a:ext uri="{9D8B030D-6E8A-4147-A177-3AD203B41FA5}">
                      <a16:colId xmlns:a16="http://schemas.microsoft.com/office/drawing/2014/main" val="3333626915"/>
                    </a:ext>
                  </a:extLst>
                </a:gridCol>
                <a:gridCol w="240631">
                  <a:extLst>
                    <a:ext uri="{9D8B030D-6E8A-4147-A177-3AD203B41FA5}">
                      <a16:colId xmlns:a16="http://schemas.microsoft.com/office/drawing/2014/main" val="1468274383"/>
                    </a:ext>
                  </a:extLst>
                </a:gridCol>
                <a:gridCol w="312821">
                  <a:extLst>
                    <a:ext uri="{9D8B030D-6E8A-4147-A177-3AD203B41FA5}">
                      <a16:colId xmlns:a16="http://schemas.microsoft.com/office/drawing/2014/main" val="241900947"/>
                    </a:ext>
                  </a:extLst>
                </a:gridCol>
                <a:gridCol w="228600">
                  <a:extLst>
                    <a:ext uri="{9D8B030D-6E8A-4147-A177-3AD203B41FA5}">
                      <a16:colId xmlns:a16="http://schemas.microsoft.com/office/drawing/2014/main" val="1940869170"/>
                    </a:ext>
                  </a:extLst>
                </a:gridCol>
                <a:gridCol w="288758">
                  <a:extLst>
                    <a:ext uri="{9D8B030D-6E8A-4147-A177-3AD203B41FA5}">
                      <a16:colId xmlns:a16="http://schemas.microsoft.com/office/drawing/2014/main" val="2055892514"/>
                    </a:ext>
                  </a:extLst>
                </a:gridCol>
                <a:gridCol w="216569">
                  <a:extLst>
                    <a:ext uri="{9D8B030D-6E8A-4147-A177-3AD203B41FA5}">
                      <a16:colId xmlns:a16="http://schemas.microsoft.com/office/drawing/2014/main" val="994855697"/>
                    </a:ext>
                  </a:extLst>
                </a:gridCol>
                <a:gridCol w="312821">
                  <a:extLst>
                    <a:ext uri="{9D8B030D-6E8A-4147-A177-3AD203B41FA5}">
                      <a16:colId xmlns:a16="http://schemas.microsoft.com/office/drawing/2014/main" val="2662129833"/>
                    </a:ext>
                  </a:extLst>
                </a:gridCol>
                <a:gridCol w="240631">
                  <a:extLst>
                    <a:ext uri="{9D8B030D-6E8A-4147-A177-3AD203B41FA5}">
                      <a16:colId xmlns:a16="http://schemas.microsoft.com/office/drawing/2014/main" val="205562692"/>
                    </a:ext>
                  </a:extLst>
                </a:gridCol>
                <a:gridCol w="577516">
                  <a:extLst>
                    <a:ext uri="{9D8B030D-6E8A-4147-A177-3AD203B41FA5}">
                      <a16:colId xmlns:a16="http://schemas.microsoft.com/office/drawing/2014/main" val="3663692688"/>
                    </a:ext>
                  </a:extLst>
                </a:gridCol>
                <a:gridCol w="553453">
                  <a:extLst>
                    <a:ext uri="{9D8B030D-6E8A-4147-A177-3AD203B41FA5}">
                      <a16:colId xmlns:a16="http://schemas.microsoft.com/office/drawing/2014/main" val="288241598"/>
                    </a:ext>
                  </a:extLst>
                </a:gridCol>
              </a:tblGrid>
              <a:tr h="312852"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รายการ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เป้า</a:t>
                      </a:r>
                    </a:p>
                  </a:txBody>
                  <a:tcPr marL="8861" marR="8861" marT="8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ม.ค.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ก.พ.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h-TH" sz="18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มี.ค.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h-TH" sz="18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เม.ย.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h-TH" sz="18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พ.ค.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h-TH" sz="18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มิ.ย.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h-TH" sz="18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ก.ค.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ส.ค.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ก.ย.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ต.ค.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h-TH" sz="18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พ.ย.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ธ.ค.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รวม 4 เดือน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EDAF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96403917"/>
                  </a:ext>
                </a:extLst>
              </a:tr>
              <a:tr h="252726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หมาย</a:t>
                      </a:r>
                    </a:p>
                  </a:txBody>
                  <a:tcPr marL="8861" marR="8861" marT="8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แผน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แผน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แผน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แผน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แผน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แผน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แผน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แผน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แผน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แผน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แผน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แผน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แผน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96278301"/>
                  </a:ext>
                </a:extLst>
              </a:tr>
              <a:tr h="38279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 </a:t>
                      </a:r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เงินฝากสหกรณ์อื่น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100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8.30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8.30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8.30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40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8.30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33.20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800" b="1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40.00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9048729"/>
                  </a:ext>
                </a:extLst>
              </a:tr>
              <a:tr h="421146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 </a:t>
                      </a:r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เงินให้กู้แก่สหกรณ์อื่น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50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4.16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4.16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4.16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4.16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16.64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800" b="1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0.00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8058776"/>
                  </a:ext>
                </a:extLst>
              </a:tr>
              <a:tr h="45724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 </a:t>
                      </a:r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พันธบัตร+บัตรเงินฝาก+หุ้นกู้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630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52.50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70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52.50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52.50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120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52.50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85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210.00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800" b="1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275.00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091160"/>
                  </a:ext>
                </a:extLst>
              </a:tr>
              <a:tr h="43318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 </a:t>
                      </a:r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ดอกเบี้ยรับเงินให้กู้แก่สมาชิก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469.95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39.16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37.17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39.16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34.25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39.16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37.42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39.16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36.38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156.64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000" b="1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145.22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0739516"/>
                  </a:ext>
                </a:extLst>
              </a:tr>
              <a:tr h="40911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5. </a:t>
                      </a:r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ดอกเบี้ยรับเงินฝาก สอ.อื่น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17.54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1.46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1.01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1.46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1.02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1.46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1.09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1.46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0.94 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5.84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800" b="1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4.06 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543195"/>
                  </a:ext>
                </a:extLst>
              </a:tr>
              <a:tr h="360983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6. </a:t>
                      </a:r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ผลตอบแทนการลงทุนระยะสั้น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5.43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0.45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0.16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0.45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0.09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0.45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1.18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0.45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0.07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1.80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800" b="1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1.50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52630646"/>
                  </a:ext>
                </a:extLst>
              </a:tr>
              <a:tr h="38504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7. </a:t>
                      </a:r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ผลตอบแทนการลงทุนระยะยาว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42.54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3.54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0.11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3.54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0.70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3.54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1.30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3.54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1.94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14.16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800" b="1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4.05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8745655"/>
                  </a:ext>
                </a:extLst>
              </a:tr>
              <a:tr h="385927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8. </a:t>
                      </a:r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ดอกเบี้ยรับเงินให้กู้แก่สหกรณ์อื่น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0.83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0.07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0.07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0.07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0.06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0.07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0.07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0.07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0.06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0.28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800" b="1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0.26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8687025"/>
                  </a:ext>
                </a:extLst>
              </a:tr>
              <a:tr h="38417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9. </a:t>
                      </a:r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เงินรับฝากสมาชิก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240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3.04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88.80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0.14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6.60 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80.00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800" b="1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98.58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2991752"/>
                  </a:ext>
                </a:extLst>
              </a:tr>
              <a:tr h="385048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10. </a:t>
                      </a:r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ทุนเรือนหุ้น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240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3.99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25.17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16.84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15.53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80.00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800" b="1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61.53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25563602"/>
                  </a:ext>
                </a:extLst>
              </a:tr>
              <a:tr h="360105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11. </a:t>
                      </a:r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รายได้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536.72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44.72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38.56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44.72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36.20 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44.72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41.13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44.72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39.43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178.88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800" b="1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155.32 </a:t>
                      </a:r>
                    </a:p>
                  </a:txBody>
                  <a:tcPr marL="8861" marR="8861" marT="8861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26052133"/>
                  </a:ext>
                </a:extLst>
              </a:tr>
              <a:tr h="384172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12. </a:t>
                      </a:r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ค่าใช้จ่าย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168.49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14.04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10.09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14.04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12.33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14.04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11.35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14.04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10.90 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56.16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800" b="1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44.67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24599746"/>
                  </a:ext>
                </a:extLst>
              </a:tr>
              <a:tr h="348950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13. </a:t>
                      </a:r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กำไรสุทธิ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367.26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30.23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28.48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30.23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23.87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30.23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29.78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30.23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28.53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120.92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EBF9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2000" b="1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110.66</a:t>
                      </a:r>
                    </a:p>
                  </a:txBody>
                  <a:tcPr marL="8861" marR="8861" marT="8861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7740958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E915D66E-08E4-4C8A-9C77-57FD737863D2}"/>
              </a:ext>
            </a:extLst>
          </p:cNvPr>
          <p:cNvSpPr/>
          <p:nvPr/>
        </p:nvSpPr>
        <p:spPr>
          <a:xfrm>
            <a:off x="2827421" y="15111"/>
            <a:ext cx="60278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1800" dirty="0">
                <a:solidFill>
                  <a:srgbClr val="3333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เปรียบเทียบผลการดำเนินงานกับแผนธุรกิจ ปี 2566  (เป้าหมายกำไรสุทธิ 367 ล้านบาท)</a:t>
            </a:r>
            <a:r>
              <a:rPr lang="th-TH" sz="1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</p:txBody>
      </p:sp>
      <p:sp>
        <p:nvSpPr>
          <p:cNvPr id="8" name="Callout: Line 7">
            <a:extLst>
              <a:ext uri="{FF2B5EF4-FFF2-40B4-BE49-F238E27FC236}">
                <a16:creationId xmlns:a16="http://schemas.microsoft.com/office/drawing/2014/main" id="{7D26A071-0AFC-4FDC-A1A0-96BB60E9BA22}"/>
              </a:ext>
            </a:extLst>
          </p:cNvPr>
          <p:cNvSpPr/>
          <p:nvPr/>
        </p:nvSpPr>
        <p:spPr>
          <a:xfrm>
            <a:off x="9276339" y="6218517"/>
            <a:ext cx="1696451" cy="460398"/>
          </a:xfrm>
          <a:prstGeom prst="borderCallout1">
            <a:avLst>
              <a:gd name="adj1" fmla="val 87170"/>
              <a:gd name="adj2" fmla="val 100367"/>
              <a:gd name="adj3" fmla="val -15766"/>
              <a:gd name="adj4" fmla="val 11417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- 10.26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ลบ.</a:t>
            </a:r>
          </a:p>
        </p:txBody>
      </p:sp>
      <p:sp>
        <p:nvSpPr>
          <p:cNvPr id="9" name="Callout: Line 8">
            <a:extLst>
              <a:ext uri="{FF2B5EF4-FFF2-40B4-BE49-F238E27FC236}">
                <a16:creationId xmlns:a16="http://schemas.microsoft.com/office/drawing/2014/main" id="{3C45EA2F-EAC7-4969-845C-48996DAAA87B}"/>
              </a:ext>
            </a:extLst>
          </p:cNvPr>
          <p:cNvSpPr/>
          <p:nvPr/>
        </p:nvSpPr>
        <p:spPr>
          <a:xfrm>
            <a:off x="7371345" y="6214501"/>
            <a:ext cx="1696451" cy="460398"/>
          </a:xfrm>
          <a:prstGeom prst="borderCallout1">
            <a:avLst>
              <a:gd name="adj1" fmla="val 931"/>
              <a:gd name="adj2" fmla="val 101076"/>
              <a:gd name="adj3" fmla="val -786689"/>
              <a:gd name="adj4" fmla="val 211335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- 11.42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ลบ.</a:t>
            </a:r>
          </a:p>
        </p:txBody>
      </p:sp>
      <p:sp>
        <p:nvSpPr>
          <p:cNvPr id="11" name="Left Brace 10">
            <a:extLst>
              <a:ext uri="{FF2B5EF4-FFF2-40B4-BE49-F238E27FC236}">
                <a16:creationId xmlns:a16="http://schemas.microsoft.com/office/drawing/2014/main" id="{1C652787-A161-422B-85BE-EA03F31D8E4D}"/>
              </a:ext>
            </a:extLst>
          </p:cNvPr>
          <p:cNvSpPr/>
          <p:nvPr/>
        </p:nvSpPr>
        <p:spPr>
          <a:xfrm>
            <a:off x="10768266" y="2995864"/>
            <a:ext cx="298372" cy="1203158"/>
          </a:xfrm>
          <a:prstGeom prst="leftBrac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9A76BE2-7C3E-41E1-BDAB-92CA27994F14}"/>
              </a:ext>
            </a:extLst>
          </p:cNvPr>
          <p:cNvSpPr/>
          <p:nvPr/>
        </p:nvSpPr>
        <p:spPr>
          <a:xfrm>
            <a:off x="9625263" y="3368839"/>
            <a:ext cx="1058779" cy="48126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22.08 </a:t>
            </a:r>
            <a:r>
              <a:rPr lang="th-TH" sz="24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ลบ.</a:t>
            </a:r>
          </a:p>
        </p:txBody>
      </p:sp>
      <p:sp>
        <p:nvSpPr>
          <p:cNvPr id="13" name="Left Brace 12">
            <a:extLst>
              <a:ext uri="{FF2B5EF4-FFF2-40B4-BE49-F238E27FC236}">
                <a16:creationId xmlns:a16="http://schemas.microsoft.com/office/drawing/2014/main" id="{C9A11EEA-6162-4330-BF67-0CD8925AF14A}"/>
              </a:ext>
            </a:extLst>
          </p:cNvPr>
          <p:cNvSpPr/>
          <p:nvPr/>
        </p:nvSpPr>
        <p:spPr>
          <a:xfrm>
            <a:off x="11534284" y="2991848"/>
            <a:ext cx="298372" cy="1203158"/>
          </a:xfrm>
          <a:prstGeom prst="leftBrace">
            <a:avLst/>
          </a:prstGeom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CD83A1C-C8EB-4B90-9C81-484A38CC1698}"/>
              </a:ext>
            </a:extLst>
          </p:cNvPr>
          <p:cNvCxnSpPr>
            <a:cxnSpLocks/>
            <a:stCxn id="13" idx="1"/>
          </p:cNvCxnSpPr>
          <p:nvPr/>
        </p:nvCxnSpPr>
        <p:spPr>
          <a:xfrm flipH="1" flipV="1">
            <a:off x="10323096" y="2081465"/>
            <a:ext cx="1211188" cy="1511962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E2F580E0-894D-4BDF-B618-F03EC0B5A8D2}"/>
              </a:ext>
            </a:extLst>
          </p:cNvPr>
          <p:cNvSpPr/>
          <p:nvPr/>
        </p:nvSpPr>
        <p:spPr>
          <a:xfrm>
            <a:off x="9248276" y="1896976"/>
            <a:ext cx="1058779" cy="48126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9.87 </a:t>
            </a:r>
            <a:r>
              <a:rPr lang="th-TH" sz="24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ลบ.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3E1F7C1-92E0-4BBD-BDBE-4E7128C52F8F}"/>
              </a:ext>
            </a:extLst>
          </p:cNvPr>
          <p:cNvSpPr/>
          <p:nvPr/>
        </p:nvSpPr>
        <p:spPr>
          <a:xfrm>
            <a:off x="8863263" y="2638923"/>
            <a:ext cx="1211187" cy="48126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- 12.21 </a:t>
            </a:r>
            <a:r>
              <a:rPr lang="th-TH" sz="24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ลบ.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BBFBDBC-2F12-4932-863D-B6B217CCE013}"/>
              </a:ext>
            </a:extLst>
          </p:cNvPr>
          <p:cNvCxnSpPr/>
          <p:nvPr/>
        </p:nvCxnSpPr>
        <p:spPr>
          <a:xfrm flipV="1">
            <a:off x="9877926" y="3120187"/>
            <a:ext cx="0" cy="248652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3A3084BE-0980-4A5F-9DC6-DA059A06DC0D}"/>
              </a:ext>
            </a:extLst>
          </p:cNvPr>
          <p:cNvCxnSpPr>
            <a:cxnSpLocks/>
          </p:cNvCxnSpPr>
          <p:nvPr/>
        </p:nvCxnSpPr>
        <p:spPr>
          <a:xfrm>
            <a:off x="9889965" y="2306056"/>
            <a:ext cx="0" cy="340897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10024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75E5A87-67E3-46FF-94E5-0E694203FF8B}"/>
              </a:ext>
            </a:extLst>
          </p:cNvPr>
          <p:cNvSpPr/>
          <p:nvPr/>
        </p:nvSpPr>
        <p:spPr>
          <a:xfrm>
            <a:off x="-3964" y="0"/>
            <a:ext cx="12191999" cy="6858000"/>
          </a:xfrm>
          <a:prstGeom prst="rect">
            <a:avLst/>
          </a:prstGeom>
          <a:solidFill>
            <a:srgbClr val="FEDAFC"/>
          </a:solidFill>
          <a:ln>
            <a:solidFill>
              <a:srgbClr val="FEDA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915D66E-08E4-4C8A-9C77-57FD737863D2}"/>
              </a:ext>
            </a:extLst>
          </p:cNvPr>
          <p:cNvSpPr/>
          <p:nvPr/>
        </p:nvSpPr>
        <p:spPr>
          <a:xfrm>
            <a:off x="1817321" y="514856"/>
            <a:ext cx="87726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2400" b="1" dirty="0">
                <a:solidFill>
                  <a:srgbClr val="3333FF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เปรียบเทียบผลการดำเนินงานกับแผนธุรกิจ ปี 2566  (เป้าหมายกำไรสุทธิ 367 ล้านบาท)</a:t>
            </a:r>
            <a:r>
              <a:rPr lang="th-TH" sz="2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</p:txBody>
      </p:sp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171879EC-6DC4-41B8-A6B7-C85153C9FC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3914870"/>
              </p:ext>
            </p:extLst>
          </p:nvPr>
        </p:nvGraphicFramePr>
        <p:xfrm>
          <a:off x="3" y="1058804"/>
          <a:ext cx="12191997" cy="4735956"/>
        </p:xfrm>
        <a:graphic>
          <a:graphicData uri="http://schemas.openxmlformats.org/drawingml/2006/table">
            <a:tbl>
              <a:tblPr/>
              <a:tblGrid>
                <a:gridCol w="1909016">
                  <a:extLst>
                    <a:ext uri="{9D8B030D-6E8A-4147-A177-3AD203B41FA5}">
                      <a16:colId xmlns:a16="http://schemas.microsoft.com/office/drawing/2014/main" val="4218152723"/>
                    </a:ext>
                  </a:extLst>
                </a:gridCol>
                <a:gridCol w="579000">
                  <a:extLst>
                    <a:ext uri="{9D8B030D-6E8A-4147-A177-3AD203B41FA5}">
                      <a16:colId xmlns:a16="http://schemas.microsoft.com/office/drawing/2014/main" val="2561466758"/>
                    </a:ext>
                  </a:extLst>
                </a:gridCol>
                <a:gridCol w="510362">
                  <a:extLst>
                    <a:ext uri="{9D8B030D-6E8A-4147-A177-3AD203B41FA5}">
                      <a16:colId xmlns:a16="http://schemas.microsoft.com/office/drawing/2014/main" val="1655097686"/>
                    </a:ext>
                  </a:extLst>
                </a:gridCol>
                <a:gridCol w="499731">
                  <a:extLst>
                    <a:ext uri="{9D8B030D-6E8A-4147-A177-3AD203B41FA5}">
                      <a16:colId xmlns:a16="http://schemas.microsoft.com/office/drawing/2014/main" val="4274659422"/>
                    </a:ext>
                  </a:extLst>
                </a:gridCol>
                <a:gridCol w="404037">
                  <a:extLst>
                    <a:ext uri="{9D8B030D-6E8A-4147-A177-3AD203B41FA5}">
                      <a16:colId xmlns:a16="http://schemas.microsoft.com/office/drawing/2014/main" val="3966143868"/>
                    </a:ext>
                  </a:extLst>
                </a:gridCol>
                <a:gridCol w="478465">
                  <a:extLst>
                    <a:ext uri="{9D8B030D-6E8A-4147-A177-3AD203B41FA5}">
                      <a16:colId xmlns:a16="http://schemas.microsoft.com/office/drawing/2014/main" val="953987556"/>
                    </a:ext>
                  </a:extLst>
                </a:gridCol>
                <a:gridCol w="393405">
                  <a:extLst>
                    <a:ext uri="{9D8B030D-6E8A-4147-A177-3AD203B41FA5}">
                      <a16:colId xmlns:a16="http://schemas.microsoft.com/office/drawing/2014/main" val="2499527205"/>
                    </a:ext>
                  </a:extLst>
                </a:gridCol>
                <a:gridCol w="457200">
                  <a:extLst>
                    <a:ext uri="{9D8B030D-6E8A-4147-A177-3AD203B41FA5}">
                      <a16:colId xmlns:a16="http://schemas.microsoft.com/office/drawing/2014/main" val="1781534377"/>
                    </a:ext>
                  </a:extLst>
                </a:gridCol>
                <a:gridCol w="382772">
                  <a:extLst>
                    <a:ext uri="{9D8B030D-6E8A-4147-A177-3AD203B41FA5}">
                      <a16:colId xmlns:a16="http://schemas.microsoft.com/office/drawing/2014/main" val="2741419089"/>
                    </a:ext>
                  </a:extLst>
                </a:gridCol>
                <a:gridCol w="478465">
                  <a:extLst>
                    <a:ext uri="{9D8B030D-6E8A-4147-A177-3AD203B41FA5}">
                      <a16:colId xmlns:a16="http://schemas.microsoft.com/office/drawing/2014/main" val="2480694466"/>
                    </a:ext>
                  </a:extLst>
                </a:gridCol>
                <a:gridCol w="372139">
                  <a:extLst>
                    <a:ext uri="{9D8B030D-6E8A-4147-A177-3AD203B41FA5}">
                      <a16:colId xmlns:a16="http://schemas.microsoft.com/office/drawing/2014/main" val="3924705134"/>
                    </a:ext>
                  </a:extLst>
                </a:gridCol>
                <a:gridCol w="552893">
                  <a:extLst>
                    <a:ext uri="{9D8B030D-6E8A-4147-A177-3AD203B41FA5}">
                      <a16:colId xmlns:a16="http://schemas.microsoft.com/office/drawing/2014/main" val="475127134"/>
                    </a:ext>
                  </a:extLst>
                </a:gridCol>
                <a:gridCol w="372140">
                  <a:extLst>
                    <a:ext uri="{9D8B030D-6E8A-4147-A177-3AD203B41FA5}">
                      <a16:colId xmlns:a16="http://schemas.microsoft.com/office/drawing/2014/main" val="1178079397"/>
                    </a:ext>
                  </a:extLst>
                </a:gridCol>
                <a:gridCol w="255181">
                  <a:extLst>
                    <a:ext uri="{9D8B030D-6E8A-4147-A177-3AD203B41FA5}">
                      <a16:colId xmlns:a16="http://schemas.microsoft.com/office/drawing/2014/main" val="3143211814"/>
                    </a:ext>
                  </a:extLst>
                </a:gridCol>
                <a:gridCol w="340242">
                  <a:extLst>
                    <a:ext uri="{9D8B030D-6E8A-4147-A177-3AD203B41FA5}">
                      <a16:colId xmlns:a16="http://schemas.microsoft.com/office/drawing/2014/main" val="585984863"/>
                    </a:ext>
                  </a:extLst>
                </a:gridCol>
                <a:gridCol w="202019">
                  <a:extLst>
                    <a:ext uri="{9D8B030D-6E8A-4147-A177-3AD203B41FA5}">
                      <a16:colId xmlns:a16="http://schemas.microsoft.com/office/drawing/2014/main" val="221217323"/>
                    </a:ext>
                  </a:extLst>
                </a:gridCol>
                <a:gridCol w="350874">
                  <a:extLst>
                    <a:ext uri="{9D8B030D-6E8A-4147-A177-3AD203B41FA5}">
                      <a16:colId xmlns:a16="http://schemas.microsoft.com/office/drawing/2014/main" val="4126603018"/>
                    </a:ext>
                  </a:extLst>
                </a:gridCol>
                <a:gridCol w="212651">
                  <a:extLst>
                    <a:ext uri="{9D8B030D-6E8A-4147-A177-3AD203B41FA5}">
                      <a16:colId xmlns:a16="http://schemas.microsoft.com/office/drawing/2014/main" val="2057903527"/>
                    </a:ext>
                  </a:extLst>
                </a:gridCol>
                <a:gridCol w="361507">
                  <a:extLst>
                    <a:ext uri="{9D8B030D-6E8A-4147-A177-3AD203B41FA5}">
                      <a16:colId xmlns:a16="http://schemas.microsoft.com/office/drawing/2014/main" val="2095938655"/>
                    </a:ext>
                  </a:extLst>
                </a:gridCol>
                <a:gridCol w="233917">
                  <a:extLst>
                    <a:ext uri="{9D8B030D-6E8A-4147-A177-3AD203B41FA5}">
                      <a16:colId xmlns:a16="http://schemas.microsoft.com/office/drawing/2014/main" val="2524212835"/>
                    </a:ext>
                  </a:extLst>
                </a:gridCol>
                <a:gridCol w="372139">
                  <a:extLst>
                    <a:ext uri="{9D8B030D-6E8A-4147-A177-3AD203B41FA5}">
                      <a16:colId xmlns:a16="http://schemas.microsoft.com/office/drawing/2014/main" val="561745862"/>
                    </a:ext>
                  </a:extLst>
                </a:gridCol>
                <a:gridCol w="180754">
                  <a:extLst>
                    <a:ext uri="{9D8B030D-6E8A-4147-A177-3AD203B41FA5}">
                      <a16:colId xmlns:a16="http://schemas.microsoft.com/office/drawing/2014/main" val="1355272839"/>
                    </a:ext>
                  </a:extLst>
                </a:gridCol>
                <a:gridCol w="376730">
                  <a:extLst>
                    <a:ext uri="{9D8B030D-6E8A-4147-A177-3AD203B41FA5}">
                      <a16:colId xmlns:a16="http://schemas.microsoft.com/office/drawing/2014/main" val="2606778505"/>
                    </a:ext>
                  </a:extLst>
                </a:gridCol>
                <a:gridCol w="186795">
                  <a:extLst>
                    <a:ext uri="{9D8B030D-6E8A-4147-A177-3AD203B41FA5}">
                      <a16:colId xmlns:a16="http://schemas.microsoft.com/office/drawing/2014/main" val="3187020205"/>
                    </a:ext>
                  </a:extLst>
                </a:gridCol>
                <a:gridCol w="318977">
                  <a:extLst>
                    <a:ext uri="{9D8B030D-6E8A-4147-A177-3AD203B41FA5}">
                      <a16:colId xmlns:a16="http://schemas.microsoft.com/office/drawing/2014/main" val="4131573742"/>
                    </a:ext>
                  </a:extLst>
                </a:gridCol>
                <a:gridCol w="276446">
                  <a:extLst>
                    <a:ext uri="{9D8B030D-6E8A-4147-A177-3AD203B41FA5}">
                      <a16:colId xmlns:a16="http://schemas.microsoft.com/office/drawing/2014/main" val="4030637707"/>
                    </a:ext>
                  </a:extLst>
                </a:gridCol>
                <a:gridCol w="550421">
                  <a:extLst>
                    <a:ext uri="{9D8B030D-6E8A-4147-A177-3AD203B41FA5}">
                      <a16:colId xmlns:a16="http://schemas.microsoft.com/office/drawing/2014/main" val="4208467760"/>
                    </a:ext>
                  </a:extLst>
                </a:gridCol>
                <a:gridCol w="583719">
                  <a:extLst>
                    <a:ext uri="{9D8B030D-6E8A-4147-A177-3AD203B41FA5}">
                      <a16:colId xmlns:a16="http://schemas.microsoft.com/office/drawing/2014/main" val="3291778465"/>
                    </a:ext>
                  </a:extLst>
                </a:gridCol>
              </a:tblGrid>
              <a:tr h="343585">
                <a:tc>
                  <a:txBody>
                    <a:bodyPr/>
                    <a:lstStyle/>
                    <a:p>
                      <a:pPr algn="ctr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รายการ</a:t>
                      </a:r>
                    </a:p>
                  </a:txBody>
                  <a:tcPr marL="9456" marR="9456" marT="9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เป้า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h-TH" sz="18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ม.ค.</a:t>
                      </a:r>
                    </a:p>
                  </a:txBody>
                  <a:tcPr marL="9456" marR="9456" marT="9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h-TH" sz="18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ก.พ.</a:t>
                      </a:r>
                    </a:p>
                  </a:txBody>
                  <a:tcPr marL="9456" marR="9456" marT="9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h-TH" sz="18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มี.ค.</a:t>
                      </a:r>
                    </a:p>
                  </a:txBody>
                  <a:tcPr marL="9456" marR="9456" marT="9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h-TH" sz="18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เม.ย.</a:t>
                      </a:r>
                    </a:p>
                  </a:txBody>
                  <a:tcPr marL="9456" marR="9456" marT="9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h-TH" sz="18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พ.ค.</a:t>
                      </a:r>
                    </a:p>
                  </a:txBody>
                  <a:tcPr marL="9456" marR="9456" marT="9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h-TH" sz="18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มิ.ย.</a:t>
                      </a:r>
                    </a:p>
                  </a:txBody>
                  <a:tcPr marL="9456" marR="9456" marT="9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h-TH" sz="18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ก.ค.</a:t>
                      </a:r>
                    </a:p>
                  </a:txBody>
                  <a:tcPr marL="9456" marR="9456" marT="9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h-TH" sz="18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ส.ค.</a:t>
                      </a:r>
                    </a:p>
                  </a:txBody>
                  <a:tcPr marL="9456" marR="9456" marT="9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h-TH" sz="18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ก.ย.</a:t>
                      </a:r>
                    </a:p>
                  </a:txBody>
                  <a:tcPr marL="9456" marR="9456" marT="9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h-TH" sz="18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ต.ค.</a:t>
                      </a:r>
                    </a:p>
                  </a:txBody>
                  <a:tcPr marL="9456" marR="9456" marT="9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h-TH" sz="18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พ.ย.</a:t>
                      </a:r>
                    </a:p>
                  </a:txBody>
                  <a:tcPr marL="9456" marR="9456" marT="9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h-TH" sz="18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ธ.ค.</a:t>
                      </a:r>
                    </a:p>
                  </a:txBody>
                  <a:tcPr marL="9456" marR="9456" marT="9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th-TH" sz="2000" b="1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รวม </a:t>
                      </a:r>
                      <a:r>
                        <a:rPr lang="en-US" sz="2000" b="1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  <a:r>
                        <a:rPr lang="th-TH" sz="2000" b="1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เดือน</a:t>
                      </a:r>
                    </a:p>
                  </a:txBody>
                  <a:tcPr marL="9456" marR="9456" marT="9456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DE9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6763911"/>
                  </a:ext>
                </a:extLst>
              </a:tr>
              <a:tr h="343585">
                <a:tc>
                  <a:txBody>
                    <a:bodyPr/>
                    <a:lstStyle/>
                    <a:p>
                      <a:pPr algn="l" fontAlgn="b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456" marR="9456" marT="9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หมาย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แผน</a:t>
                      </a:r>
                    </a:p>
                  </a:txBody>
                  <a:tcPr marL="9456" marR="9456" marT="9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</a:t>
                      </a:r>
                    </a:p>
                  </a:txBody>
                  <a:tcPr marL="9456" marR="9456" marT="9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แผน</a:t>
                      </a:r>
                    </a:p>
                  </a:txBody>
                  <a:tcPr marL="9456" marR="9456" marT="9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</a:t>
                      </a:r>
                    </a:p>
                  </a:txBody>
                  <a:tcPr marL="9456" marR="9456" marT="9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แผน</a:t>
                      </a:r>
                    </a:p>
                  </a:txBody>
                  <a:tcPr marL="9456" marR="9456" marT="9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</a:t>
                      </a:r>
                    </a:p>
                  </a:txBody>
                  <a:tcPr marL="9456" marR="9456" marT="9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แผน</a:t>
                      </a:r>
                    </a:p>
                  </a:txBody>
                  <a:tcPr marL="9456" marR="9456" marT="9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</a:t>
                      </a:r>
                    </a:p>
                  </a:txBody>
                  <a:tcPr marL="9456" marR="9456" marT="9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แผน</a:t>
                      </a:r>
                    </a:p>
                  </a:txBody>
                  <a:tcPr marL="9456" marR="9456" marT="9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</a:t>
                      </a:r>
                    </a:p>
                  </a:txBody>
                  <a:tcPr marL="9456" marR="9456" marT="9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แผน</a:t>
                      </a:r>
                    </a:p>
                  </a:txBody>
                  <a:tcPr marL="9456" marR="9456" marT="9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</a:t>
                      </a:r>
                    </a:p>
                  </a:txBody>
                  <a:tcPr marL="9456" marR="9456" marT="9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แผน</a:t>
                      </a:r>
                    </a:p>
                  </a:txBody>
                  <a:tcPr marL="9456" marR="9456" marT="9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</a:t>
                      </a:r>
                    </a:p>
                  </a:txBody>
                  <a:tcPr marL="9456" marR="9456" marT="9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แผน</a:t>
                      </a:r>
                    </a:p>
                  </a:txBody>
                  <a:tcPr marL="9456" marR="9456" marT="9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</a:t>
                      </a:r>
                    </a:p>
                  </a:txBody>
                  <a:tcPr marL="9456" marR="9456" marT="9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แผน</a:t>
                      </a:r>
                    </a:p>
                  </a:txBody>
                  <a:tcPr marL="9456" marR="9456" marT="9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</a:t>
                      </a:r>
                    </a:p>
                  </a:txBody>
                  <a:tcPr marL="9456" marR="9456" marT="9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แผน</a:t>
                      </a:r>
                    </a:p>
                  </a:txBody>
                  <a:tcPr marL="9456" marR="9456" marT="9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</a:t>
                      </a:r>
                    </a:p>
                  </a:txBody>
                  <a:tcPr marL="9456" marR="9456" marT="9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แผน</a:t>
                      </a:r>
                    </a:p>
                  </a:txBody>
                  <a:tcPr marL="9456" marR="9456" marT="9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</a:t>
                      </a:r>
                    </a:p>
                  </a:txBody>
                  <a:tcPr marL="9456" marR="9456" marT="9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แผน</a:t>
                      </a:r>
                    </a:p>
                  </a:txBody>
                  <a:tcPr marL="9456" marR="9456" marT="9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</a:t>
                      </a:r>
                    </a:p>
                  </a:txBody>
                  <a:tcPr marL="9456" marR="9456" marT="9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แผน</a:t>
                      </a:r>
                    </a:p>
                  </a:txBody>
                  <a:tcPr marL="9456" marR="9456" marT="9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</a:t>
                      </a:r>
                    </a:p>
                  </a:txBody>
                  <a:tcPr marL="9456" marR="9456" marT="9456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0183028"/>
                  </a:ext>
                </a:extLst>
              </a:tr>
              <a:tr h="344217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เงินฝากสหกรณ์อื่น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100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8.33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8.33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8.33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40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8.33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8.33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41</a:t>
                      </a:r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.6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1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40.00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6152085"/>
                  </a:ext>
                </a:extLst>
              </a:tr>
              <a:tr h="329609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เงินให้กู้แก่สหกรณ์อื่น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50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4.17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4.17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4.17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4.17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4.17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50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16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85</a:t>
                      </a: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1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50.00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62366375"/>
                  </a:ext>
                </a:extLst>
              </a:tr>
              <a:tr h="382772">
                <a:tc>
                  <a:txBody>
                    <a:bodyPr/>
                    <a:lstStyle/>
                    <a:p>
                      <a:pPr algn="l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พันธบัตร+บัตรเงินฝาก+หุ้นกู้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630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52.50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70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52.50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52.50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120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52.50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85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52.50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50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16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262</a:t>
                      </a:r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600" b="1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325.00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9819730"/>
                  </a:ext>
                </a:extLst>
              </a:tr>
              <a:tr h="297712">
                <a:tc>
                  <a:txBody>
                    <a:bodyPr/>
                    <a:lstStyle/>
                    <a:p>
                      <a:pPr algn="l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ดอกเบี้ยรับเงินให้กู้แก่สมาชิก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469.95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38.72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37.17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35.25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34.25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39.12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37.42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38.09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36.38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39.53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37.89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190</a:t>
                      </a:r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71</a:t>
                      </a: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th-TH" sz="1600" b="1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183.11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3574656"/>
                  </a:ext>
                </a:extLst>
              </a:tr>
              <a:tr h="255181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ดอกเบี้ยรับเงินฝาก สอ.อื่น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9.60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0.80 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1.01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0.80 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1.02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0.80 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1.09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0.80 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0.94 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0.80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1.66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16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</a:t>
                      </a:r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1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5.72 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9196563"/>
                  </a:ext>
                </a:extLst>
              </a:tr>
              <a:tr h="287080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ผลตอบแทนการลงทุนระยะสั้น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3.60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0.30 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0.16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0.30 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0.09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0.30 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1.18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0.30 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0.07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0.30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0.06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16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1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1.56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7162005"/>
                  </a:ext>
                </a:extLst>
              </a:tr>
              <a:tr h="318976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ผลตอบแทนการลงทุนระยะยาว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52.17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1.08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0.11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1.50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0.70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2.33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1.30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3.95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1.94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3.53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2.53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16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</a:t>
                      </a:r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39</a:t>
                      </a: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1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6.58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19346903"/>
                  </a:ext>
                </a:extLst>
              </a:tr>
              <a:tr h="350875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ดอกเบี้ยรับเงินให้กู้แก่สหกรณ์อื่น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1.30 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0.09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0.07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0.08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0.06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0.08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0.07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0.08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0.06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0.13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0.14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</a:t>
                      </a:r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46</a:t>
                      </a: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1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0.40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0287522"/>
                  </a:ext>
                </a:extLst>
              </a:tr>
              <a:tr h="318976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เงินรับฝากสมาชิก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240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3.04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88.80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0.14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6.60 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48.40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16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</a:t>
                      </a:r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0.00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1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146.98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0142288"/>
                  </a:ext>
                </a:extLst>
              </a:tr>
              <a:tr h="265814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ทุนเรือนหุ้น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240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3.99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25.17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16.84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15.53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19.17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16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</a:t>
                      </a:r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0.00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1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80.70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6582861"/>
                  </a:ext>
                </a:extLst>
              </a:tr>
              <a:tr h="287079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รายได้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536.72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44.73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38.56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44.73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36.20 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44.73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41.13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44.73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39.43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44.73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43.40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16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223</a:t>
                      </a:r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.6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1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198.72 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4851317"/>
                  </a:ext>
                </a:extLst>
              </a:tr>
              <a:tr h="265814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ค่าใช้จ่าย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168.49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D5B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14.04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10.09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14.04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12.33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14.04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11.35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14.04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10.90 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14.04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10.75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1600" b="0" i="0" u="none" strike="noStrike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70</a:t>
                      </a:r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</a:t>
                      </a: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F3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1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55.42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4528280"/>
                  </a:ext>
                </a:extLst>
              </a:tr>
              <a:tr h="344681">
                <a:tc>
                  <a:txBody>
                    <a:bodyPr/>
                    <a:lstStyle/>
                    <a:p>
                      <a:pPr algn="l" fontAlgn="b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กำไรสุทธิ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367.26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30.61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28.48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30.61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23.87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30.61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29.78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30.61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28.53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30.61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32.65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th-TH" sz="1600" b="0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153</a:t>
                      </a:r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.</a:t>
                      </a:r>
                      <a:r>
                        <a:rPr lang="en-US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45</a:t>
                      </a:r>
                      <a:endParaRPr lang="th-TH" sz="16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2DCD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th-TH" sz="1600" b="1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143.3</a:t>
                      </a:r>
                      <a:r>
                        <a:rPr lang="en-US" sz="1600" b="1" i="0" u="none" strike="noStrike" dirty="0">
                          <a:solidFill>
                            <a:srgbClr val="0000CC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0</a:t>
                      </a:r>
                      <a:endParaRPr lang="th-TH" sz="1600" b="1" i="0" u="none" strike="noStrike" dirty="0">
                        <a:solidFill>
                          <a:srgbClr val="0000CC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456" marR="9456" marT="945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13694268"/>
                  </a:ext>
                </a:extLst>
              </a:tr>
            </a:tbl>
          </a:graphicData>
        </a:graphic>
      </p:graphicFrame>
      <p:sp>
        <p:nvSpPr>
          <p:cNvPr id="20" name="Callout: Line 19">
            <a:extLst>
              <a:ext uri="{FF2B5EF4-FFF2-40B4-BE49-F238E27FC236}">
                <a16:creationId xmlns:a16="http://schemas.microsoft.com/office/drawing/2014/main" id="{64696959-1599-48DC-B943-310BB8F69927}"/>
              </a:ext>
            </a:extLst>
          </p:cNvPr>
          <p:cNvSpPr/>
          <p:nvPr/>
        </p:nvSpPr>
        <p:spPr>
          <a:xfrm>
            <a:off x="7368864" y="5946117"/>
            <a:ext cx="1696451" cy="466994"/>
          </a:xfrm>
          <a:prstGeom prst="borderCallout1">
            <a:avLst>
              <a:gd name="adj1" fmla="val -8176"/>
              <a:gd name="adj2" fmla="val 101077"/>
              <a:gd name="adj3" fmla="val -636420"/>
              <a:gd name="adj4" fmla="val 216975"/>
            </a:avLst>
          </a:pr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- 07.60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ลบ.</a:t>
            </a:r>
          </a:p>
        </p:txBody>
      </p:sp>
      <p:sp>
        <p:nvSpPr>
          <p:cNvPr id="23" name="Callout: Line 22">
            <a:extLst>
              <a:ext uri="{FF2B5EF4-FFF2-40B4-BE49-F238E27FC236}">
                <a16:creationId xmlns:a16="http://schemas.microsoft.com/office/drawing/2014/main" id="{DEACDB39-5EE3-467B-AB63-424318400D73}"/>
              </a:ext>
            </a:extLst>
          </p:cNvPr>
          <p:cNvSpPr/>
          <p:nvPr/>
        </p:nvSpPr>
        <p:spPr>
          <a:xfrm>
            <a:off x="9850503" y="5952713"/>
            <a:ext cx="1696451" cy="460398"/>
          </a:xfrm>
          <a:prstGeom prst="borderCallout1">
            <a:avLst>
              <a:gd name="adj1" fmla="val 22506"/>
              <a:gd name="adj2" fmla="val 100367"/>
              <a:gd name="adj3" fmla="val -50408"/>
              <a:gd name="adj4" fmla="val 10978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- 10.14 </a:t>
            </a:r>
            <a:r>
              <a:rPr lang="th-TH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ลบ.</a:t>
            </a:r>
          </a:p>
        </p:txBody>
      </p:sp>
      <p:sp>
        <p:nvSpPr>
          <p:cNvPr id="27" name="Left Brace 26">
            <a:extLst>
              <a:ext uri="{FF2B5EF4-FFF2-40B4-BE49-F238E27FC236}">
                <a16:creationId xmlns:a16="http://schemas.microsoft.com/office/drawing/2014/main" id="{F0BDC5AC-77B9-4B33-AF62-A3840A03B766}"/>
              </a:ext>
            </a:extLst>
          </p:cNvPr>
          <p:cNvSpPr/>
          <p:nvPr/>
        </p:nvSpPr>
        <p:spPr>
          <a:xfrm>
            <a:off x="11704410" y="3211046"/>
            <a:ext cx="129631" cy="983972"/>
          </a:xfrm>
          <a:prstGeom prst="leftBrace">
            <a:avLst>
              <a:gd name="adj1" fmla="val 72302"/>
              <a:gd name="adj2" fmla="val 51081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2B23DB95-8653-4E3F-A2DA-7A5976962F82}"/>
              </a:ext>
            </a:extLst>
          </p:cNvPr>
          <p:cNvCxnSpPr>
            <a:cxnSpLocks/>
          </p:cNvCxnSpPr>
          <p:nvPr/>
        </p:nvCxnSpPr>
        <p:spPr>
          <a:xfrm flipH="1" flipV="1">
            <a:off x="10323096" y="2464254"/>
            <a:ext cx="1381314" cy="117209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B28E0778-0CA2-4C3F-9F27-3549E719C8AD}"/>
              </a:ext>
            </a:extLst>
          </p:cNvPr>
          <p:cNvSpPr/>
          <p:nvPr/>
        </p:nvSpPr>
        <p:spPr>
          <a:xfrm>
            <a:off x="9248276" y="2279764"/>
            <a:ext cx="1058779" cy="48126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14.26 </a:t>
            </a:r>
            <a:r>
              <a:rPr lang="th-TH" sz="24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ลบ.</a:t>
            </a:r>
          </a:p>
        </p:txBody>
      </p:sp>
      <p:sp>
        <p:nvSpPr>
          <p:cNvPr id="32" name="Left Brace 31">
            <a:extLst>
              <a:ext uri="{FF2B5EF4-FFF2-40B4-BE49-F238E27FC236}">
                <a16:creationId xmlns:a16="http://schemas.microsoft.com/office/drawing/2014/main" id="{04314CC8-4D54-4278-9C10-ABED5B4AA827}"/>
              </a:ext>
            </a:extLst>
          </p:cNvPr>
          <p:cNvSpPr/>
          <p:nvPr/>
        </p:nvSpPr>
        <p:spPr>
          <a:xfrm>
            <a:off x="11133791" y="3225217"/>
            <a:ext cx="129631" cy="983972"/>
          </a:xfrm>
          <a:prstGeom prst="leftBrace">
            <a:avLst>
              <a:gd name="adj1" fmla="val 72302"/>
              <a:gd name="adj2" fmla="val 51081"/>
            </a:avLst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1A19122-EE56-40EB-844D-7067DBA214B4}"/>
              </a:ext>
            </a:extLst>
          </p:cNvPr>
          <p:cNvSpPr/>
          <p:nvPr/>
        </p:nvSpPr>
        <p:spPr>
          <a:xfrm>
            <a:off x="9912353" y="3496441"/>
            <a:ext cx="1058779" cy="48126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18.35 </a:t>
            </a:r>
            <a:r>
              <a:rPr lang="th-TH" sz="24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ลบ.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64671AA-0C0F-4678-AF4D-46DC6A7B404B}"/>
              </a:ext>
            </a:extLst>
          </p:cNvPr>
          <p:cNvSpPr/>
          <p:nvPr/>
        </p:nvSpPr>
        <p:spPr>
          <a:xfrm>
            <a:off x="9352358" y="2915387"/>
            <a:ext cx="1211187" cy="481264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- 04.09 </a:t>
            </a:r>
            <a:r>
              <a:rPr lang="th-TH" sz="2400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ลบ.</a:t>
            </a:r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1A9DDBA3-E6CC-4627-8A58-E0E19E8D46C0}"/>
              </a:ext>
            </a:extLst>
          </p:cNvPr>
          <p:cNvCxnSpPr/>
          <p:nvPr/>
        </p:nvCxnSpPr>
        <p:spPr>
          <a:xfrm flipV="1">
            <a:off x="10026784" y="3340360"/>
            <a:ext cx="0" cy="16983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08AE6C3E-CF01-4138-BE92-6883028CE520}"/>
              </a:ext>
            </a:extLst>
          </p:cNvPr>
          <p:cNvCxnSpPr>
            <a:cxnSpLocks/>
          </p:cNvCxnSpPr>
          <p:nvPr/>
        </p:nvCxnSpPr>
        <p:spPr>
          <a:xfrm>
            <a:off x="10049737" y="2758581"/>
            <a:ext cx="0" cy="159031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00237D36-5B0E-462A-88A8-EFB7F9ED3557}"/>
              </a:ext>
            </a:extLst>
          </p:cNvPr>
          <p:cNvSpPr/>
          <p:nvPr/>
        </p:nvSpPr>
        <p:spPr>
          <a:xfrm>
            <a:off x="11047227" y="5459553"/>
            <a:ext cx="1138103" cy="31337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60BBB92-96D4-4FB3-99C3-96E26CB1C3F8}"/>
              </a:ext>
            </a:extLst>
          </p:cNvPr>
          <p:cNvSpPr/>
          <p:nvPr/>
        </p:nvSpPr>
        <p:spPr>
          <a:xfrm>
            <a:off x="11061398" y="2804954"/>
            <a:ext cx="1138103" cy="31337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1263496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75E5A87-67E3-46FF-94E5-0E694203FF8B}"/>
              </a:ext>
            </a:extLst>
          </p:cNvPr>
          <p:cNvSpPr/>
          <p:nvPr/>
        </p:nvSpPr>
        <p:spPr>
          <a:xfrm>
            <a:off x="-11430" y="1"/>
            <a:ext cx="12191999" cy="6858000"/>
          </a:xfrm>
          <a:prstGeom prst="rect">
            <a:avLst/>
          </a:prstGeom>
          <a:solidFill>
            <a:srgbClr val="FEDAFC"/>
          </a:solidFill>
          <a:ln>
            <a:solidFill>
              <a:srgbClr val="FEDA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02DB185-E6C3-4B54-9B29-6877C084E1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110" y="2510778"/>
            <a:ext cx="3793498" cy="403439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BDE29DD-4A0B-44D5-85D0-E3116433E6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251" y="2510789"/>
            <a:ext cx="4050417" cy="40343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F16B362-8F32-4C05-9D48-573D9BEF4A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88" y="2494757"/>
            <a:ext cx="4050417" cy="405041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0052EB2-6F86-45FD-9AFE-D2CEC023A757}"/>
              </a:ext>
            </a:extLst>
          </p:cNvPr>
          <p:cNvSpPr txBox="1"/>
          <p:nvPr/>
        </p:nvSpPr>
        <p:spPr>
          <a:xfrm>
            <a:off x="2322096" y="580525"/>
            <a:ext cx="69903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400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เพิ่มรายได้จากการให้บริการด้านสินเชื่อ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3104CE9-7378-4087-BF1B-4FCD7E9207F5}"/>
              </a:ext>
            </a:extLst>
          </p:cNvPr>
          <p:cNvSpPr txBox="1"/>
          <p:nvPr/>
        </p:nvSpPr>
        <p:spPr>
          <a:xfrm>
            <a:off x="1030707" y="1599196"/>
            <a:ext cx="25553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q"/>
            </a:pPr>
            <a:r>
              <a:rPr lang="th-TH" sz="3600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ลดขั้นตอน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1BB7DD0-F730-4B52-9359-D088A6061FA2}"/>
              </a:ext>
            </a:extLst>
          </p:cNvPr>
          <p:cNvSpPr txBox="1"/>
          <p:nvPr/>
        </p:nvSpPr>
        <p:spPr>
          <a:xfrm>
            <a:off x="4419604" y="1607212"/>
            <a:ext cx="2931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q"/>
            </a:pPr>
            <a:r>
              <a:rPr lang="th-TH" sz="3600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ประชาสัมพันธ์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CD846C4-9DE8-4010-9DC8-294A9EB748CF}"/>
              </a:ext>
            </a:extLst>
          </p:cNvPr>
          <p:cNvSpPr txBox="1"/>
          <p:nvPr/>
        </p:nvSpPr>
        <p:spPr>
          <a:xfrm>
            <a:off x="8001015" y="1615228"/>
            <a:ext cx="2931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q"/>
            </a:pPr>
            <a:r>
              <a:rPr lang="th-TH" sz="3600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ผลิตภัณฑ์ใหม่</a:t>
            </a:r>
          </a:p>
        </p:txBody>
      </p:sp>
      <p:sp>
        <p:nvSpPr>
          <p:cNvPr id="2" name="Half Frame 1">
            <a:extLst>
              <a:ext uri="{FF2B5EF4-FFF2-40B4-BE49-F238E27FC236}">
                <a16:creationId xmlns:a16="http://schemas.microsoft.com/office/drawing/2014/main" id="{54B8E088-6404-4C9D-881C-231B901C2ED3}"/>
              </a:ext>
            </a:extLst>
          </p:cNvPr>
          <p:cNvSpPr/>
          <p:nvPr/>
        </p:nvSpPr>
        <p:spPr>
          <a:xfrm rot="13203634">
            <a:off x="1456668" y="1605522"/>
            <a:ext cx="201966" cy="365819"/>
          </a:xfrm>
          <a:prstGeom prst="half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12" name="Half Frame 11">
            <a:extLst>
              <a:ext uri="{FF2B5EF4-FFF2-40B4-BE49-F238E27FC236}">
                <a16:creationId xmlns:a16="http://schemas.microsoft.com/office/drawing/2014/main" id="{60673DB4-D91E-4C39-A5FA-90CB7363E891}"/>
              </a:ext>
            </a:extLst>
          </p:cNvPr>
          <p:cNvSpPr/>
          <p:nvPr/>
        </p:nvSpPr>
        <p:spPr>
          <a:xfrm rot="13203634">
            <a:off x="4841372" y="1630326"/>
            <a:ext cx="201966" cy="365819"/>
          </a:xfrm>
          <a:prstGeom prst="half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14" name="Half Frame 13">
            <a:extLst>
              <a:ext uri="{FF2B5EF4-FFF2-40B4-BE49-F238E27FC236}">
                <a16:creationId xmlns:a16="http://schemas.microsoft.com/office/drawing/2014/main" id="{C71D958C-E0B5-41E7-AA39-74B0C80A6403}"/>
              </a:ext>
            </a:extLst>
          </p:cNvPr>
          <p:cNvSpPr/>
          <p:nvPr/>
        </p:nvSpPr>
        <p:spPr>
          <a:xfrm rot="13203634">
            <a:off x="8424567" y="1651592"/>
            <a:ext cx="201966" cy="365819"/>
          </a:xfrm>
          <a:prstGeom prst="half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9207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75E5A87-67E3-46FF-94E5-0E694203FF8B}"/>
              </a:ext>
            </a:extLst>
          </p:cNvPr>
          <p:cNvSpPr/>
          <p:nvPr/>
        </p:nvSpPr>
        <p:spPr>
          <a:xfrm>
            <a:off x="-11430" y="1"/>
            <a:ext cx="12191999" cy="6858000"/>
          </a:xfrm>
          <a:prstGeom prst="rect">
            <a:avLst/>
          </a:prstGeom>
          <a:solidFill>
            <a:srgbClr val="FEDAFC"/>
          </a:solidFill>
          <a:ln>
            <a:solidFill>
              <a:srgbClr val="FEDA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E95793-DB52-4DB4-A6E0-5772B43921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4" y="2523487"/>
            <a:ext cx="3993495" cy="216477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3441CC5-69B8-4249-AF6D-2E357B1202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44" y="4679736"/>
            <a:ext cx="4027983" cy="216477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74647C-6CE0-42E8-9776-8FA0131166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041" y="4712370"/>
            <a:ext cx="4054042" cy="216477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57D5FF1-0D37-44F3-8B6F-935266378A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2907" y="2561772"/>
            <a:ext cx="4066866" cy="216477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A77057C-18B0-431D-AF46-AA88ED9F20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703" y="4688260"/>
            <a:ext cx="4066072" cy="216477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77319BB-A7C9-43E9-B72A-565E318C85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563" y="2498568"/>
            <a:ext cx="4086344" cy="218969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1DD732E6-68AF-41B3-8C11-CF21B07D1C0D}"/>
              </a:ext>
            </a:extLst>
          </p:cNvPr>
          <p:cNvSpPr txBox="1"/>
          <p:nvPr/>
        </p:nvSpPr>
        <p:spPr>
          <a:xfrm>
            <a:off x="2322096" y="580525"/>
            <a:ext cx="69903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400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เพิ่มรายได้จากการให้บริการด้านสินเชื่อ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F9A0DBD-C6A2-4C80-BAD3-02ABD223E761}"/>
              </a:ext>
            </a:extLst>
          </p:cNvPr>
          <p:cNvSpPr txBox="1"/>
          <p:nvPr/>
        </p:nvSpPr>
        <p:spPr>
          <a:xfrm>
            <a:off x="1030707" y="1599196"/>
            <a:ext cx="25553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q"/>
            </a:pPr>
            <a:r>
              <a:rPr lang="th-TH" sz="3600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ลดขั้นตอน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ED1F62F-D39B-4DDC-970E-4FCEFA94DB64}"/>
              </a:ext>
            </a:extLst>
          </p:cNvPr>
          <p:cNvSpPr txBox="1"/>
          <p:nvPr/>
        </p:nvSpPr>
        <p:spPr>
          <a:xfrm>
            <a:off x="4419604" y="1607212"/>
            <a:ext cx="2931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q"/>
            </a:pPr>
            <a:r>
              <a:rPr lang="th-TH" sz="3600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ประชาสัมพันธ์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9AADD6F-FC30-49AE-A6BA-5DFB471DD27F}"/>
              </a:ext>
            </a:extLst>
          </p:cNvPr>
          <p:cNvSpPr txBox="1"/>
          <p:nvPr/>
        </p:nvSpPr>
        <p:spPr>
          <a:xfrm>
            <a:off x="8001015" y="1579132"/>
            <a:ext cx="29316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q"/>
            </a:pPr>
            <a:r>
              <a:rPr lang="th-TH" sz="3600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ผลิตภัณฑ์ใหม่</a:t>
            </a:r>
          </a:p>
        </p:txBody>
      </p:sp>
      <p:sp>
        <p:nvSpPr>
          <p:cNvPr id="13" name="Half Frame 12">
            <a:extLst>
              <a:ext uri="{FF2B5EF4-FFF2-40B4-BE49-F238E27FC236}">
                <a16:creationId xmlns:a16="http://schemas.microsoft.com/office/drawing/2014/main" id="{0CCF8DCD-54E2-43B3-BFB7-0CCCF423F4EC}"/>
              </a:ext>
            </a:extLst>
          </p:cNvPr>
          <p:cNvSpPr/>
          <p:nvPr/>
        </p:nvSpPr>
        <p:spPr>
          <a:xfrm rot="13203634">
            <a:off x="1477934" y="1605522"/>
            <a:ext cx="201966" cy="365819"/>
          </a:xfrm>
          <a:prstGeom prst="half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15" name="Half Frame 14">
            <a:extLst>
              <a:ext uri="{FF2B5EF4-FFF2-40B4-BE49-F238E27FC236}">
                <a16:creationId xmlns:a16="http://schemas.microsoft.com/office/drawing/2014/main" id="{663DC1A5-5E34-44D4-ACC9-01BAB96C5C31}"/>
              </a:ext>
            </a:extLst>
          </p:cNvPr>
          <p:cNvSpPr/>
          <p:nvPr/>
        </p:nvSpPr>
        <p:spPr>
          <a:xfrm rot="13203634">
            <a:off x="4830737" y="1597388"/>
            <a:ext cx="201966" cy="365819"/>
          </a:xfrm>
          <a:prstGeom prst="half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  <p:sp>
        <p:nvSpPr>
          <p:cNvPr id="21" name="Half Frame 20">
            <a:extLst>
              <a:ext uri="{FF2B5EF4-FFF2-40B4-BE49-F238E27FC236}">
                <a16:creationId xmlns:a16="http://schemas.microsoft.com/office/drawing/2014/main" id="{36B98EA5-B86A-46D1-A8A8-C9FE032B89DE}"/>
              </a:ext>
            </a:extLst>
          </p:cNvPr>
          <p:cNvSpPr/>
          <p:nvPr/>
        </p:nvSpPr>
        <p:spPr>
          <a:xfrm rot="13203634">
            <a:off x="8445827" y="1609064"/>
            <a:ext cx="201966" cy="365819"/>
          </a:xfrm>
          <a:prstGeom prst="halfFram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0342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75E5A87-67E3-46FF-94E5-0E694203FF8B}"/>
              </a:ext>
            </a:extLst>
          </p:cNvPr>
          <p:cNvSpPr/>
          <p:nvPr/>
        </p:nvSpPr>
        <p:spPr>
          <a:xfrm>
            <a:off x="-25870" y="-12093"/>
            <a:ext cx="12191999" cy="6858000"/>
          </a:xfrm>
          <a:prstGeom prst="rect">
            <a:avLst/>
          </a:prstGeom>
          <a:solidFill>
            <a:srgbClr val="FEDAFC"/>
          </a:solidFill>
          <a:ln>
            <a:solidFill>
              <a:srgbClr val="FEDA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29A17270-9AB6-4106-8521-CC92EBE4E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1" y="579548"/>
            <a:ext cx="4275823" cy="206640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0038B6C-261B-4E41-A20F-3EA715FB70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98" y="2659995"/>
            <a:ext cx="4185583" cy="206640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9236436-8BE7-4492-9F1E-9EB2654F23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12" y="4776355"/>
            <a:ext cx="4185582" cy="207863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B1FD661-A2F5-4F6C-B437-9495F81090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0674" y="641722"/>
            <a:ext cx="4011325" cy="197719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EEDFD8D8-6F42-4A37-8A35-B4E24B0CF2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0674" y="2659995"/>
            <a:ext cx="3985455" cy="208044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D47E11B9-6E95-449E-AF39-252C13B73A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0675" y="4767270"/>
            <a:ext cx="3975008" cy="207863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0B0A608-4E97-4BC4-8E0F-6FD7B9635A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646" y="4750460"/>
            <a:ext cx="3937336" cy="208044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A9C264F-3CA3-44AC-806E-879B546B78E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9646" y="2615818"/>
            <a:ext cx="3993495" cy="216477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B89D125A-17A4-42D9-A581-A9304BCEF74E}"/>
              </a:ext>
            </a:extLst>
          </p:cNvPr>
          <p:cNvSpPr txBox="1"/>
          <p:nvPr/>
        </p:nvSpPr>
        <p:spPr>
          <a:xfrm>
            <a:off x="4379492" y="412077"/>
            <a:ext cx="370474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400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เพิ่มรายได้จากการ</a:t>
            </a:r>
          </a:p>
          <a:p>
            <a:pPr algn="ctr"/>
            <a:r>
              <a:rPr lang="th-TH" sz="4400" b="1" dirty="0">
                <a:solidFill>
                  <a:srgbClr val="0000CC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ให้บริการด้านสินเชื่อ</a:t>
            </a:r>
          </a:p>
        </p:txBody>
      </p:sp>
    </p:spTree>
    <p:extLst>
      <p:ext uri="{BB962C8B-B14F-4D97-AF65-F5344CB8AC3E}">
        <p14:creationId xmlns:p14="http://schemas.microsoft.com/office/powerpoint/2010/main" val="3885836029"/>
      </p:ext>
    </p:extLst>
  </p:cSld>
  <p:clrMapOvr>
    <a:masterClrMapping/>
  </p:clrMapOvr>
</p:sld>
</file>

<file path=ppt/theme/theme1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27425</TotalTime>
  <Words>3325</Words>
  <Application>Microsoft Office PowerPoint</Application>
  <PresentationFormat>Widescreen</PresentationFormat>
  <Paragraphs>1804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Angsana New</vt:lpstr>
      <vt:lpstr>Arial</vt:lpstr>
      <vt:lpstr>Calibri</vt:lpstr>
      <vt:lpstr>Calibri Light</vt:lpstr>
      <vt:lpstr>Cordia New</vt:lpstr>
      <vt:lpstr>TH SarabunPSK</vt:lpstr>
      <vt:lpstr>Wingdings</vt:lpstr>
      <vt:lpstr>ธีมของ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pittayavut ang</dc:creator>
  <cp:lastModifiedBy>User</cp:lastModifiedBy>
  <cp:revision>1623</cp:revision>
  <cp:lastPrinted>2023-06-22T04:21:39Z</cp:lastPrinted>
  <dcterms:created xsi:type="dcterms:W3CDTF">2020-01-08T01:03:38Z</dcterms:created>
  <dcterms:modified xsi:type="dcterms:W3CDTF">2023-06-30T06:36:29Z</dcterms:modified>
</cp:coreProperties>
</file>