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5" r:id="rId4"/>
    <p:sldId id="266" r:id="rId5"/>
    <p:sldId id="259" r:id="rId6"/>
    <p:sldId id="256" r:id="rId7"/>
    <p:sldId id="260" r:id="rId8"/>
    <p:sldId id="257" r:id="rId9"/>
    <p:sldId id="263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E1A6F5-E9E4-41FA-8152-28AC5354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01435F9-9573-4F7A-B453-D5297BE76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FF3CFF-C872-437F-8696-881CD769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B82EA72-C675-41F1-A1B3-33F3A0F9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0BFB677-73BF-474E-8746-32CFDC1D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45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F7EAB5-6FFA-460A-86ED-07150D35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422F0DF-2385-4AC7-93C8-EF35C40A5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C351AB6-C21E-4D78-A94F-F67D066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D764D0C-9D5A-4F7B-B4E7-788574ED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29308B-3016-45FE-AA20-C48D83E6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81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CFFCB55-F5E2-4504-AA77-C8EA602D6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21B6CD8-DD78-4873-87AC-22B28EAE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7F8C77-7B88-4B18-83BD-56C45035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89F237-26C5-4194-9733-8A197E15F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E4E17D-6DF6-4503-AEF1-C5AB4772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85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9CB4E7-5019-439E-8B0C-B98CE2E5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58E2C6-C73D-4A26-BBA9-1F03891B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236AE1-65B5-43D4-B58E-73A935D7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DB4AC9-B615-4131-AE35-B0503519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6B6ABE-59D3-4E9F-A245-BF6E04CC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724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AAA6A0-5DD2-4125-9791-797342D5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48F54D-D781-4F63-9D15-DC186EA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B57C09-9B7A-4B94-8520-7BEB9B84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3B1A6A-ABC1-49CA-AE05-E079437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8BB5B5-A4D4-497C-9B53-93546946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78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9E92AC-C350-407D-93D4-C193520F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FFB4B1-6F7D-44F0-BC39-841366BF2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F6410AF-4F3E-475B-B3B2-57313D08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10DA545-31EF-4A20-B938-A737F42D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07ED044-13FE-45DF-8BED-84A6AFA8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8BEA541-C053-41C0-9735-A9171494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148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339AB3-04DF-46D5-8A2D-78B74D8C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079324-1DFE-414F-A764-9F187588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4B8AE77-226B-41FC-822B-B73323D8F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3EA94C7-DA1B-4C04-9D6C-644AB175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B6EF863-4458-4F3C-A20D-CB32F954E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343126D-1C48-494F-8900-ADAEDB88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B14D3E4-1C2F-4986-AB6C-BF027C5A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28DCC6-9A1B-433F-B27D-823B0526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29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21A34A-8C65-4B4A-B602-29761C5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16F815C3-3B7E-4B1B-A2D3-86505FA1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6EB39C8-6DE4-49A8-B637-4A040C51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E6F7030-D957-41BF-8F2A-0E7FF636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47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03F789A-6B83-4973-90E5-8702ED13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AB4F26A-B1AA-4067-9445-57FACA80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DD30D01-2C34-4A7E-A963-2A4E2596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29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76A204-D9F1-4F0A-BF56-BFCC2B18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18F53E-C326-4BB6-B8A8-E48ABD26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3534FD6-2F27-48B4-A836-559E64C6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05E059D-5B3C-4CF6-BAD5-D583F4E4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0A54107-8F7E-48AD-9080-B08DA875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9B6AAD2-779B-4883-86D8-19AA5956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3FF5A3-E2D5-456B-9673-781A3052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87443EF-AF68-4131-8A33-D6CCF8A2A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00F3B79-4B5E-416A-B1FA-E60A15E9F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D78A16C-51BE-4620-B70C-EE63D10D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72BEAE3-E44E-43CF-B15B-D84EE531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253F727-15D8-474B-88E9-DF760D7E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1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8292997-F511-4E43-8AC3-99CC9892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2A15B4E-F807-41F5-912F-530E299B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D4AA4D3-51E8-495E-BCA9-DBDF0B5CA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F72B-D904-4088-875D-3EC619EE6299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BCB1F54-B60F-445A-9049-A9AD70F32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4A69DC5-A709-45DD-83F7-F98F23118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3C6DE-2673-4C32-B920-1C53F8A4134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84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102CD59-6160-4D83-8F3E-273584CB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97" y="-117567"/>
            <a:ext cx="12391145" cy="697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40A48F9C-6AC1-4CAA-95CA-79C66A890365}"/>
              </a:ext>
            </a:extLst>
          </p:cNvPr>
          <p:cNvSpPr/>
          <p:nvPr/>
        </p:nvSpPr>
        <p:spPr>
          <a:xfrm>
            <a:off x="3749040" y="681816"/>
            <a:ext cx="7106194" cy="13945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BEA2F46-E368-429D-8C8A-E436345DEE58}"/>
              </a:ext>
            </a:extLst>
          </p:cNvPr>
          <p:cNvSpPr txBox="1"/>
          <p:nvPr/>
        </p:nvSpPr>
        <p:spPr>
          <a:xfrm>
            <a:off x="8994683" y="-98028"/>
            <a:ext cx="697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4400" b="1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9CBF7D7-3E93-4985-BF07-6091A0ED2ADF}"/>
              </a:ext>
            </a:extLst>
          </p:cNvPr>
          <p:cNvSpPr txBox="1"/>
          <p:nvPr/>
        </p:nvSpPr>
        <p:spPr>
          <a:xfrm>
            <a:off x="9692640" y="2905780"/>
            <a:ext cx="156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A18D542-CFD5-40A5-8588-10CB2041A9EF}"/>
              </a:ext>
            </a:extLst>
          </p:cNvPr>
          <p:cNvSpPr txBox="1"/>
          <p:nvPr/>
        </p:nvSpPr>
        <p:spPr>
          <a:xfrm>
            <a:off x="3749040" y="765544"/>
            <a:ext cx="7818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CDDCO-OP INVESTMENT</a:t>
            </a:r>
          </a:p>
          <a:p>
            <a:r>
              <a:rPr lang="th-TH" sz="3200" b="1" dirty="0"/>
              <a:t>การลงทุนของสหกรณ์ออมทรัพย์กรมการพัฒนาชุมชน</a:t>
            </a:r>
          </a:p>
          <a:p>
            <a:endParaRPr lang="th-TH" b="1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9854037-0C4B-4CA4-9A44-27F6CE2ECD57}"/>
              </a:ext>
            </a:extLst>
          </p:cNvPr>
          <p:cNvSpPr txBox="1"/>
          <p:nvPr/>
        </p:nvSpPr>
        <p:spPr>
          <a:xfrm>
            <a:off x="10024419" y="5087744"/>
            <a:ext cx="21675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</a:rPr>
              <a:t>กิตติศักดิ์ อยู่สบาย</a:t>
            </a:r>
          </a:p>
          <a:p>
            <a:r>
              <a:rPr lang="th-TH" sz="2400" b="1" dirty="0">
                <a:solidFill>
                  <a:schemeClr val="bg1"/>
                </a:solidFill>
              </a:rPr>
              <a:t>คณะอนุกรรมการและเลขานุการลงทุน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5EC4D65-06B9-DBEE-65A7-F93CEC72B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4" b="91389" l="29883" r="95605">
                        <a14:foregroundMark x1="59082" y1="47586" x2="59082" y2="47586"/>
                        <a14:foregroundMark x1="66357" y1="47785" x2="66357" y2="47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5" t="16366" r="4348" b="8381"/>
          <a:stretch/>
        </p:blipFill>
        <p:spPr>
          <a:xfrm>
            <a:off x="7084423" y="-73128"/>
            <a:ext cx="5107577" cy="51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>
            <a:extLst>
              <a:ext uri="{FF2B5EF4-FFF2-40B4-BE49-F238E27FC236}">
                <a16:creationId xmlns:a16="http://schemas.microsoft.com/office/drawing/2014/main" id="{29691C3C-1154-47BB-9E28-2F779D7EE2E5}"/>
              </a:ext>
            </a:extLst>
          </p:cNvPr>
          <p:cNvSpPr/>
          <p:nvPr/>
        </p:nvSpPr>
        <p:spPr>
          <a:xfrm>
            <a:off x="4173583" y="2476687"/>
            <a:ext cx="2050868" cy="9523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A16F5FD5-2858-4C72-BBF1-CC9DA3660698}"/>
              </a:ext>
            </a:extLst>
          </p:cNvPr>
          <p:cNvSpPr/>
          <p:nvPr/>
        </p:nvSpPr>
        <p:spPr>
          <a:xfrm>
            <a:off x="182880" y="896679"/>
            <a:ext cx="11756571" cy="11019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6B82C11-A951-45C4-806D-1F97D2922F85}"/>
              </a:ext>
            </a:extLst>
          </p:cNvPr>
          <p:cNvSpPr txBox="1"/>
          <p:nvPr/>
        </p:nvSpPr>
        <p:spPr>
          <a:xfrm>
            <a:off x="2624857" y="250348"/>
            <a:ext cx="694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(๔)ลงทุนในกองทุนส่วนบุคคล (</a:t>
            </a:r>
            <a:r>
              <a:rPr lang="en-US" sz="3600" b="1" dirty="0"/>
              <a:t>Private Fund</a:t>
            </a:r>
            <a:r>
              <a:rPr lang="th-TH" sz="3600" b="1" dirty="0"/>
              <a:t>)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3EBE49-0075-4115-8961-AA2AA0471A57}"/>
              </a:ext>
            </a:extLst>
          </p:cNvPr>
          <p:cNvSpPr txBox="1"/>
          <p:nvPr/>
        </p:nvSpPr>
        <p:spPr>
          <a:xfrm>
            <a:off x="365760" y="1214846"/>
            <a:ext cx="1171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th-TH" dirty="0"/>
              <a:t>มติที่ประชุมใหญ่สามัญในปี ๒๕๖๕ ได้อนุมัติให้ สอ.พช. สามารถลงทุนในกองทุนส่วนบุคคลได้ไม่เกิน ๕๐๐ ล้านบาท</a:t>
            </a:r>
            <a:r>
              <a:rPr lang="en-US" dirty="0"/>
              <a:t>”</a:t>
            </a:r>
            <a:endParaRPr lang="th-TH" dirty="0"/>
          </a:p>
        </p:txBody>
      </p:sp>
      <p:sp>
        <p:nvSpPr>
          <p:cNvPr id="7" name="ลูกศร: ลง 6">
            <a:extLst>
              <a:ext uri="{FF2B5EF4-FFF2-40B4-BE49-F238E27FC236}">
                <a16:creationId xmlns:a16="http://schemas.microsoft.com/office/drawing/2014/main" id="{62132EB1-2F78-4286-B707-2522E2D2E20B}"/>
              </a:ext>
            </a:extLst>
          </p:cNvPr>
          <p:cNvSpPr/>
          <p:nvPr/>
        </p:nvSpPr>
        <p:spPr>
          <a:xfrm>
            <a:off x="2834640" y="2455817"/>
            <a:ext cx="1071154" cy="1101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74E069AB-232A-4CC4-A9FE-ABA9A59DA727}"/>
              </a:ext>
            </a:extLst>
          </p:cNvPr>
          <p:cNvSpPr/>
          <p:nvPr/>
        </p:nvSpPr>
        <p:spPr>
          <a:xfrm>
            <a:off x="7637417" y="2455817"/>
            <a:ext cx="1071154" cy="1101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33E38C5-FDE3-4E3C-8C53-406E685BD4CF}"/>
              </a:ext>
            </a:extLst>
          </p:cNvPr>
          <p:cNvSpPr txBox="1"/>
          <p:nvPr/>
        </p:nvSpPr>
        <p:spPr>
          <a:xfrm>
            <a:off x="133891" y="5398314"/>
            <a:ext cx="119525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u="sng" dirty="0">
                <a:solidFill>
                  <a:srgbClr val="444444"/>
                </a:solidFill>
                <a:effectLst/>
                <a:latin typeface="Boon-700"/>
              </a:rPr>
              <a:t>กองทุนส่วนบุคคล:</a:t>
            </a:r>
            <a:r>
              <a:rPr lang="th-TH" b="0" i="0" dirty="0">
                <a:solidFill>
                  <a:srgbClr val="444444"/>
                </a:solidFill>
                <a:effectLst/>
                <a:latin typeface="Thongterm"/>
              </a:rPr>
              <a:t> กองทุนส่วนบุคคล คือ กองทุนที่บริหารจัดการเงินของผู้ลงทุน โดยมีผู้จัดการกองทุนจากบริษัทจัดการมาช่วยบริหาร แต่เนื่องเพราะเป็นกองทุนส่วนบุคคล ผู้ลงทุนจึงสามารถมีส่วนร่วมในการกำหนดนโยบาย หรือรายละเอียดในการลงทุนได้ เพื่อให้บรรลุจุดประสงค์ของตนมากที่สุด (สอ.พช.กำหนดแผนการลงทุน  ตราสารหนี้ ๘๐ </a:t>
            </a:r>
            <a:r>
              <a:rPr lang="en-US" b="0" i="0" dirty="0">
                <a:solidFill>
                  <a:srgbClr val="444444"/>
                </a:solidFill>
                <a:effectLst/>
                <a:latin typeface="Thongterm"/>
              </a:rPr>
              <a:t>: </a:t>
            </a:r>
            <a:r>
              <a:rPr lang="th-TH" b="0" i="0" dirty="0">
                <a:solidFill>
                  <a:srgbClr val="444444"/>
                </a:solidFill>
                <a:effectLst/>
                <a:latin typeface="Thongterm"/>
              </a:rPr>
              <a:t>ตราสารทุน ๒๐)</a:t>
            </a:r>
            <a:endParaRPr lang="th-TH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14EB2E0-737D-42FB-B628-A5A34B216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18893" b="19654"/>
          <a:stretch/>
        </p:blipFill>
        <p:spPr>
          <a:xfrm>
            <a:off x="6962504" y="3578625"/>
            <a:ext cx="2194560" cy="128075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2DC0FC2-1EFE-4781-89D2-AEA1DA55B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0" r="15816" b="19654"/>
          <a:stretch/>
        </p:blipFill>
        <p:spPr>
          <a:xfrm>
            <a:off x="2312127" y="3578625"/>
            <a:ext cx="2194560" cy="1280759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6C035A2-70BF-4B73-9E16-CCC290A80310}"/>
              </a:ext>
            </a:extLst>
          </p:cNvPr>
          <p:cNvSpPr txBox="1"/>
          <p:nvPr/>
        </p:nvSpPr>
        <p:spPr>
          <a:xfrm>
            <a:off x="4325983" y="2660455"/>
            <a:ext cx="198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๑๐๐ ล้านบาท</a:t>
            </a: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640F8724-FDF8-41EE-917C-FDFA1B57BD2B}"/>
              </a:ext>
            </a:extLst>
          </p:cNvPr>
          <p:cNvSpPr/>
          <p:nvPr/>
        </p:nvSpPr>
        <p:spPr>
          <a:xfrm>
            <a:off x="8930640" y="2530629"/>
            <a:ext cx="2050868" cy="9523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9B76654-FF99-4FAE-9564-A47B506BBBA1}"/>
              </a:ext>
            </a:extLst>
          </p:cNvPr>
          <p:cNvSpPr txBox="1"/>
          <p:nvPr/>
        </p:nvSpPr>
        <p:spPr>
          <a:xfrm>
            <a:off x="9128760" y="2672030"/>
            <a:ext cx="198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๑๐๐ 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val="11381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EBF99016-AB40-481F-BA5C-B5EA55B842D2}"/>
              </a:ext>
            </a:extLst>
          </p:cNvPr>
          <p:cNvSpPr/>
          <p:nvPr/>
        </p:nvSpPr>
        <p:spPr>
          <a:xfrm>
            <a:off x="2115480" y="248470"/>
            <a:ext cx="7665262" cy="13255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5F7636-6AAF-4BD5-9E40-E9CF4C52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177"/>
            <a:ext cx="10515600" cy="1325563"/>
          </a:xfrm>
        </p:spPr>
        <p:txBody>
          <a:bodyPr/>
          <a:lstStyle/>
          <a:p>
            <a:pPr algn="ctr"/>
            <a:r>
              <a:rPr lang="th-TH" dirty="0"/>
              <a:t>กองทุนส่วนบุคคลสามารถลงทุนอะไรได้บ้าง ?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B4F401D-4B12-4514-8CA3-B55B845320FA}"/>
              </a:ext>
            </a:extLst>
          </p:cNvPr>
          <p:cNvSpPr txBox="1"/>
          <p:nvPr/>
        </p:nvSpPr>
        <p:spPr>
          <a:xfrm>
            <a:off x="587827" y="292853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๓) หุ้นกู้ (ตราสารหนี้)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371935F-4E6F-47FD-BB09-D302BA811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535"/>
            <a:ext cx="2527450" cy="178909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CFF77F3-ED56-40B6-9307-26243612F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64" y="4860535"/>
            <a:ext cx="2990850" cy="153352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A7272D7-9008-45D4-995A-B7FA87715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60" y="4758805"/>
            <a:ext cx="2990851" cy="199255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B1BDB72-3ADC-499E-85A1-CF0D4EF69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4830557"/>
            <a:ext cx="3108158" cy="1633510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1729B2F-DF2B-4478-A08D-F6CCD2235274}"/>
              </a:ext>
            </a:extLst>
          </p:cNvPr>
          <p:cNvSpPr txBox="1"/>
          <p:nvPr/>
        </p:nvSpPr>
        <p:spPr>
          <a:xfrm>
            <a:off x="587827" y="3504039"/>
            <a:ext cx="782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๔) หุ้นสามัญ (ตราสารทุน) (ลงทุนได้เฉพาะหุ้นรัฐวิสาหกิจของรัฐบาล)</a:t>
            </a:r>
          </a:p>
          <a:p>
            <a:endParaRPr lang="th-TH" dirty="0"/>
          </a:p>
        </p:txBody>
      </p:sp>
      <p:sp>
        <p:nvSpPr>
          <p:cNvPr id="19" name="ลูกศร: ลง 18">
            <a:extLst>
              <a:ext uri="{FF2B5EF4-FFF2-40B4-BE49-F238E27FC236}">
                <a16:creationId xmlns:a16="http://schemas.microsoft.com/office/drawing/2014/main" id="{3277B4CE-9D29-4366-9430-11972EF4F2C5}"/>
              </a:ext>
            </a:extLst>
          </p:cNvPr>
          <p:cNvSpPr/>
          <p:nvPr/>
        </p:nvSpPr>
        <p:spPr>
          <a:xfrm>
            <a:off x="1019806" y="4002314"/>
            <a:ext cx="487837" cy="65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: ลง 19">
            <a:extLst>
              <a:ext uri="{FF2B5EF4-FFF2-40B4-BE49-F238E27FC236}">
                <a16:creationId xmlns:a16="http://schemas.microsoft.com/office/drawing/2014/main" id="{1D902FAB-7AEA-4EEE-968B-11E2F979078E}"/>
              </a:ext>
            </a:extLst>
          </p:cNvPr>
          <p:cNvSpPr/>
          <p:nvPr/>
        </p:nvSpPr>
        <p:spPr>
          <a:xfrm>
            <a:off x="10103648" y="3980390"/>
            <a:ext cx="487837" cy="65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: ลง 20">
            <a:extLst>
              <a:ext uri="{FF2B5EF4-FFF2-40B4-BE49-F238E27FC236}">
                <a16:creationId xmlns:a16="http://schemas.microsoft.com/office/drawing/2014/main" id="{8AFBB0AA-17C0-459B-A96B-A6D4468611E1}"/>
              </a:ext>
            </a:extLst>
          </p:cNvPr>
          <p:cNvSpPr/>
          <p:nvPr/>
        </p:nvSpPr>
        <p:spPr>
          <a:xfrm>
            <a:off x="7199617" y="4000266"/>
            <a:ext cx="487837" cy="65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: ลง 21">
            <a:extLst>
              <a:ext uri="{FF2B5EF4-FFF2-40B4-BE49-F238E27FC236}">
                <a16:creationId xmlns:a16="http://schemas.microsoft.com/office/drawing/2014/main" id="{72561933-A0CC-46ED-9DF4-A4169F5A9411}"/>
              </a:ext>
            </a:extLst>
          </p:cNvPr>
          <p:cNvSpPr/>
          <p:nvPr/>
        </p:nvSpPr>
        <p:spPr>
          <a:xfrm>
            <a:off x="3923837" y="4002314"/>
            <a:ext cx="487837" cy="6506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6D1962F-3BFF-21D9-DD1F-BCEAD50723B0}"/>
              </a:ext>
            </a:extLst>
          </p:cNvPr>
          <p:cNvSpPr txBox="1"/>
          <p:nvPr/>
        </p:nvSpPr>
        <p:spPr>
          <a:xfrm>
            <a:off x="587827" y="1723484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๑) ฝากธนาคาร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DA2EA56C-400B-5698-A86A-CAF7E93BE519}"/>
              </a:ext>
            </a:extLst>
          </p:cNvPr>
          <p:cNvSpPr txBox="1"/>
          <p:nvPr/>
        </p:nvSpPr>
        <p:spPr>
          <a:xfrm>
            <a:off x="587827" y="2325161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๒) พันธบัตรรัฐบาล</a:t>
            </a:r>
          </a:p>
        </p:txBody>
      </p:sp>
    </p:spTree>
    <p:extLst>
      <p:ext uri="{BB962C8B-B14F-4D97-AF65-F5344CB8AC3E}">
        <p14:creationId xmlns:p14="http://schemas.microsoft.com/office/powerpoint/2010/main" val="38187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FF01AF-876B-B530-7A4F-23E5A939FF28}"/>
              </a:ext>
            </a:extLst>
          </p:cNvPr>
          <p:cNvSpPr txBox="1"/>
          <p:nvPr/>
        </p:nvSpPr>
        <p:spPr>
          <a:xfrm>
            <a:off x="1811383" y="1410789"/>
            <a:ext cx="2838994" cy="120032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/>
              <a:t>เป้าหมายการลงทุน ปี </a:t>
            </a:r>
            <a:r>
              <a:rPr lang="en-US" sz="3600" b="1" dirty="0"/>
              <a:t>2565</a:t>
            </a:r>
            <a:endParaRPr lang="th-TH" sz="3600" b="1" dirty="0"/>
          </a:p>
        </p:txBody>
      </p:sp>
      <p:sp>
        <p:nvSpPr>
          <p:cNvPr id="3" name="ลูกศร: ขวา 2">
            <a:extLst>
              <a:ext uri="{FF2B5EF4-FFF2-40B4-BE49-F238E27FC236}">
                <a16:creationId xmlns:a16="http://schemas.microsoft.com/office/drawing/2014/main" id="{8849B893-B3E8-D08C-8054-49E996ABCCD0}"/>
              </a:ext>
            </a:extLst>
          </p:cNvPr>
          <p:cNvSpPr/>
          <p:nvPr/>
        </p:nvSpPr>
        <p:spPr>
          <a:xfrm>
            <a:off x="5290457" y="1763485"/>
            <a:ext cx="1005840" cy="56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ารกระจาย: 8 จุด 4">
            <a:extLst>
              <a:ext uri="{FF2B5EF4-FFF2-40B4-BE49-F238E27FC236}">
                <a16:creationId xmlns:a16="http://schemas.microsoft.com/office/drawing/2014/main" id="{DDF47E01-BB1B-2A96-4C7B-71A7182E79EC}"/>
              </a:ext>
            </a:extLst>
          </p:cNvPr>
          <p:cNvSpPr/>
          <p:nvPr/>
        </p:nvSpPr>
        <p:spPr>
          <a:xfrm>
            <a:off x="6714309" y="982980"/>
            <a:ext cx="3775165" cy="212271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39 </a:t>
            </a:r>
            <a:r>
              <a:rPr lang="th-TH" sz="3600" b="1" dirty="0">
                <a:solidFill>
                  <a:schemeClr val="tx1"/>
                </a:solidFill>
              </a:rPr>
              <a:t>ล้านบาท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4A175BB-C6FF-2C25-37CE-8F732F35C055}"/>
              </a:ext>
            </a:extLst>
          </p:cNvPr>
          <p:cNvSpPr txBox="1"/>
          <p:nvPr/>
        </p:nvSpPr>
        <p:spPr>
          <a:xfrm>
            <a:off x="1811383" y="3646718"/>
            <a:ext cx="2838994" cy="1754326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h-TH" sz="3600" b="1" dirty="0"/>
              <a:t>ประมาณการกำไรจากการลงทุน จนถึง ธ.ค. </a:t>
            </a:r>
            <a:r>
              <a:rPr lang="en-US" sz="3600" b="1" dirty="0"/>
              <a:t>2565</a:t>
            </a:r>
            <a:endParaRPr lang="th-TH" sz="3600" b="1" dirty="0"/>
          </a:p>
        </p:txBody>
      </p:sp>
      <p:sp>
        <p:nvSpPr>
          <p:cNvPr id="7" name="ลูกศร: ขวา 6">
            <a:extLst>
              <a:ext uri="{FF2B5EF4-FFF2-40B4-BE49-F238E27FC236}">
                <a16:creationId xmlns:a16="http://schemas.microsoft.com/office/drawing/2014/main" id="{46EEDFA2-E942-ECB4-B6C7-B8777FD1211D}"/>
              </a:ext>
            </a:extLst>
          </p:cNvPr>
          <p:cNvSpPr/>
          <p:nvPr/>
        </p:nvSpPr>
        <p:spPr>
          <a:xfrm>
            <a:off x="5290457" y="4251961"/>
            <a:ext cx="1005840" cy="56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ารกระจาย: 8 จุด 7">
            <a:extLst>
              <a:ext uri="{FF2B5EF4-FFF2-40B4-BE49-F238E27FC236}">
                <a16:creationId xmlns:a16="http://schemas.microsoft.com/office/drawing/2014/main" id="{B5E5A456-B148-79F3-B245-9A0E6219E66C}"/>
              </a:ext>
            </a:extLst>
          </p:cNvPr>
          <p:cNvSpPr/>
          <p:nvPr/>
        </p:nvSpPr>
        <p:spPr>
          <a:xfrm>
            <a:off x="6714309" y="3646718"/>
            <a:ext cx="3775165" cy="212271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46.5 </a:t>
            </a:r>
            <a:r>
              <a:rPr lang="th-TH" sz="3200" b="1" dirty="0">
                <a:solidFill>
                  <a:schemeClr val="tx1"/>
                </a:solidFill>
              </a:rPr>
              <a:t>ล้านบาท</a:t>
            </a:r>
          </a:p>
        </p:txBody>
      </p:sp>
    </p:spTree>
    <p:extLst>
      <p:ext uri="{BB962C8B-B14F-4D97-AF65-F5344CB8AC3E}">
        <p14:creationId xmlns:p14="http://schemas.microsoft.com/office/powerpoint/2010/main" val="2434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D7B1D5-C469-B304-B1C1-907E7C23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-1182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/>
              <a:t>แผนธุรกิจ ปี </a:t>
            </a:r>
            <a:r>
              <a:rPr lang="en-US" sz="5400" b="1" dirty="0"/>
              <a:t>2565</a:t>
            </a:r>
            <a:endParaRPr lang="th-TH" sz="5400" b="1" dirty="0"/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064E6CF6-7B93-BD9C-7098-0B46B46571DF}"/>
              </a:ext>
            </a:extLst>
          </p:cNvPr>
          <p:cNvSpPr/>
          <p:nvPr/>
        </p:nvSpPr>
        <p:spPr>
          <a:xfrm>
            <a:off x="4763588" y="929798"/>
            <a:ext cx="2299063" cy="21536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483.95 </a:t>
            </a:r>
            <a:r>
              <a:rPr lang="th-TH" sz="3600" b="1" dirty="0">
                <a:solidFill>
                  <a:schemeClr val="tx1"/>
                </a:solidFill>
              </a:rPr>
              <a:t>ล้านบาท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DFF255A6-3172-D457-BC27-DD691029DCD5}"/>
              </a:ext>
            </a:extLst>
          </p:cNvPr>
          <p:cNvSpPr/>
          <p:nvPr/>
        </p:nvSpPr>
        <p:spPr>
          <a:xfrm>
            <a:off x="2181497" y="4349931"/>
            <a:ext cx="2582091" cy="13255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444.95 </a:t>
            </a:r>
            <a:r>
              <a:rPr lang="th-TH" b="1" dirty="0">
                <a:solidFill>
                  <a:schemeClr val="tx1"/>
                </a:solidFill>
              </a:rPr>
              <a:t>ล้านบาท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9E3B70DB-DBFD-4746-71C8-EC2250681630}"/>
              </a:ext>
            </a:extLst>
          </p:cNvPr>
          <p:cNvSpPr/>
          <p:nvPr/>
        </p:nvSpPr>
        <p:spPr>
          <a:xfrm>
            <a:off x="7276014" y="4349931"/>
            <a:ext cx="2582091" cy="13255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39 </a:t>
            </a:r>
            <a:r>
              <a:rPr lang="th-TH" b="1" dirty="0">
                <a:solidFill>
                  <a:schemeClr val="tx1"/>
                </a:solidFill>
              </a:rPr>
              <a:t>ล้านบาท</a:t>
            </a:r>
          </a:p>
        </p:txBody>
      </p:sp>
      <p:sp>
        <p:nvSpPr>
          <p:cNvPr id="7" name="กากบาท 6">
            <a:extLst>
              <a:ext uri="{FF2B5EF4-FFF2-40B4-BE49-F238E27FC236}">
                <a16:creationId xmlns:a16="http://schemas.microsoft.com/office/drawing/2014/main" id="{CC2A32FC-8250-D80C-059B-E59950DBCF08}"/>
              </a:ext>
            </a:extLst>
          </p:cNvPr>
          <p:cNvSpPr/>
          <p:nvPr/>
        </p:nvSpPr>
        <p:spPr>
          <a:xfrm>
            <a:off x="5669281" y="4679609"/>
            <a:ext cx="666206" cy="66620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5FF73448-4718-AEF5-C058-DAE6E147A169}"/>
              </a:ext>
            </a:extLst>
          </p:cNvPr>
          <p:cNvSpPr/>
          <p:nvPr/>
        </p:nvSpPr>
        <p:spPr>
          <a:xfrm rot="16200000">
            <a:off x="5527486" y="3365467"/>
            <a:ext cx="883919" cy="7023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EC608A9-C340-F326-1635-CABB1DC18429}"/>
              </a:ext>
            </a:extLst>
          </p:cNvPr>
          <p:cNvSpPr txBox="1"/>
          <p:nvPr/>
        </p:nvSpPr>
        <p:spPr>
          <a:xfrm>
            <a:off x="7276014" y="1744989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(ถ้าทำได้ </a:t>
            </a:r>
            <a:r>
              <a:rPr lang="en-US" sz="3600" b="1" dirty="0"/>
              <a:t>6.1%</a:t>
            </a:r>
            <a:r>
              <a:rPr lang="th-TH" sz="3600" b="1" dirty="0"/>
              <a:t>)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3E97614-45B4-2D4C-907E-906FE60B2159}"/>
              </a:ext>
            </a:extLst>
          </p:cNvPr>
          <p:cNvSpPr txBox="1"/>
          <p:nvPr/>
        </p:nvSpPr>
        <p:spPr>
          <a:xfrm>
            <a:off x="1667400" y="5806122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(เป้าหมายจากคณะเงินกู้)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0D05209-0B85-5B7E-AB75-746546C1D93F}"/>
              </a:ext>
            </a:extLst>
          </p:cNvPr>
          <p:cNvSpPr txBox="1"/>
          <p:nvPr/>
        </p:nvSpPr>
        <p:spPr>
          <a:xfrm>
            <a:off x="6914316" y="5779397"/>
            <a:ext cx="372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(เป้าหมายจากคณะลงทุน)</a:t>
            </a:r>
          </a:p>
        </p:txBody>
      </p:sp>
    </p:spTree>
    <p:extLst>
      <p:ext uri="{BB962C8B-B14F-4D97-AF65-F5344CB8AC3E}">
        <p14:creationId xmlns:p14="http://schemas.microsoft.com/office/powerpoint/2010/main" val="31840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5E22FA-BE15-7A1B-A12E-9B28F545FA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5400" dirty="0"/>
              <a:t>หลักการลงทุนของสหกรณ์ออมทรัพย์กรมการพัฒนาชุมชน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CF26FF7-56BB-F192-0267-21862DD6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1825624"/>
            <a:ext cx="10674531" cy="4849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1) </a:t>
            </a:r>
            <a:r>
              <a:rPr lang="th-TH" sz="3600" dirty="0"/>
              <a:t>ความปลอดภัยของเงินลงทุน </a:t>
            </a:r>
            <a:r>
              <a:rPr lang="en-US" sz="3600" dirty="0"/>
              <a:t>(Security of Principal) </a:t>
            </a:r>
            <a:r>
              <a:rPr lang="th-TH" sz="3600" dirty="0"/>
              <a:t>การรักษาเงินลงทุนเริ่มแรก การลงทุนหลักทรัพย์ที่มีเวลากำหนดคืนเงินต้นแน่นอน ได้แก่ พันธบัตรรัฐบาล หุ้นกู้ เป็นต้น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2) </a:t>
            </a:r>
            <a:r>
              <a:rPr lang="th-TH" sz="3600" dirty="0"/>
              <a:t>เสถียรภาพของรายได้ </a:t>
            </a:r>
            <a:r>
              <a:rPr lang="en-US" sz="3600" dirty="0"/>
              <a:t>(Stability of Income) </a:t>
            </a:r>
            <a:r>
              <a:rPr lang="th-TH" sz="3600" dirty="0"/>
              <a:t>ลงทุนในหลักทรัพย์ที่ให้รายได้สม่ำเสมอ เช่น ดอกเบี้ย เงินปันผล ที่ได้รับประจำ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3) </a:t>
            </a:r>
            <a:r>
              <a:rPr lang="th-TH" sz="3600" dirty="0"/>
              <a:t>ความสามารถในการเปลี่ยนเป็นเงินสดได้ทันที </a:t>
            </a:r>
            <a:r>
              <a:rPr lang="en-US" sz="3600" dirty="0"/>
              <a:t>(Liquidity) </a:t>
            </a:r>
            <a:r>
              <a:rPr lang="th-TH" sz="3600" dirty="0"/>
              <a:t>การลงทุนในหลักทรัพย์ที่มีสภาพคล่อง หรือหลักทรัพย์ที่ใกล้เคียงกับเงินสด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4) </a:t>
            </a:r>
            <a:r>
              <a:rPr lang="th-TH" sz="3600" dirty="0"/>
              <a:t>การกระจายเงินลงทุน </a:t>
            </a:r>
            <a:r>
              <a:rPr lang="en-US" sz="3600" dirty="0"/>
              <a:t>(Diversification) </a:t>
            </a:r>
            <a:r>
              <a:rPr lang="th-TH" sz="3600" dirty="0"/>
              <a:t>การกระจายความเสี่ยงในการลงทุนในหลักทรัพย์</a:t>
            </a:r>
          </a:p>
        </p:txBody>
      </p:sp>
    </p:spTree>
    <p:extLst>
      <p:ext uri="{BB962C8B-B14F-4D97-AF65-F5344CB8AC3E}">
        <p14:creationId xmlns:p14="http://schemas.microsoft.com/office/powerpoint/2010/main" val="29781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57F5F7D-87D7-A8FC-C407-DECCC4D5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72" y="1946315"/>
            <a:ext cx="8326856" cy="3670714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A297BE2-4E89-E8DD-F0EE-F0660139B1A5}"/>
              </a:ext>
            </a:extLst>
          </p:cNvPr>
          <p:cNvSpPr txBox="1"/>
          <p:nvPr/>
        </p:nvSpPr>
        <p:spPr>
          <a:xfrm>
            <a:off x="1894114" y="496389"/>
            <a:ext cx="8412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“Don’t put all your eggs in one basket”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11990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>
            <a:extLst>
              <a:ext uri="{FF2B5EF4-FFF2-40B4-BE49-F238E27FC236}">
                <a16:creationId xmlns:a16="http://schemas.microsoft.com/office/drawing/2014/main" id="{E65865C5-1BA1-4931-9871-D1309B10AB35}"/>
              </a:ext>
            </a:extLst>
          </p:cNvPr>
          <p:cNvSpPr/>
          <p:nvPr/>
        </p:nvSpPr>
        <p:spPr>
          <a:xfrm>
            <a:off x="3472542" y="2176420"/>
            <a:ext cx="4928428" cy="12525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B60791F4-9CE3-4B3E-9FCB-BBA52267A91A}"/>
              </a:ext>
            </a:extLst>
          </p:cNvPr>
          <p:cNvSpPr/>
          <p:nvPr/>
        </p:nvSpPr>
        <p:spPr>
          <a:xfrm>
            <a:off x="6534539" y="58416"/>
            <a:ext cx="3785118" cy="12525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66069571-D7B0-4552-9B2E-FFB91F173AA9}"/>
              </a:ext>
            </a:extLst>
          </p:cNvPr>
          <p:cNvSpPr/>
          <p:nvPr/>
        </p:nvSpPr>
        <p:spPr>
          <a:xfrm>
            <a:off x="1736109" y="1"/>
            <a:ext cx="3472867" cy="14139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ลูกศร: ขวา 3">
            <a:extLst>
              <a:ext uri="{FF2B5EF4-FFF2-40B4-BE49-F238E27FC236}">
                <a16:creationId xmlns:a16="http://schemas.microsoft.com/office/drawing/2014/main" id="{7C7626CB-BA96-4AE5-AD7C-2EB86C2621C4}"/>
              </a:ext>
            </a:extLst>
          </p:cNvPr>
          <p:cNvSpPr/>
          <p:nvPr/>
        </p:nvSpPr>
        <p:spPr>
          <a:xfrm rot="5400000">
            <a:off x="5370818" y="1107221"/>
            <a:ext cx="1098494" cy="927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20F59FEB-7884-4A44-B347-010D98F79D24}"/>
              </a:ext>
            </a:extLst>
          </p:cNvPr>
          <p:cNvSpPr/>
          <p:nvPr/>
        </p:nvSpPr>
        <p:spPr>
          <a:xfrm rot="5400000">
            <a:off x="5388319" y="3739012"/>
            <a:ext cx="1116122" cy="76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C1AA534-DA20-4B76-ABBF-30FCB3658A45}"/>
              </a:ext>
            </a:extLst>
          </p:cNvPr>
          <p:cNvSpPr txBox="1"/>
          <p:nvPr/>
        </p:nvSpPr>
        <p:spPr>
          <a:xfrm>
            <a:off x="2054712" y="110666"/>
            <a:ext cx="312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เงินหุ้นเรียกเก็บสมาชิกในแต่ละเดือน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AA4FCAB-3E04-4954-914F-2CCDFAC6528E}"/>
              </a:ext>
            </a:extLst>
          </p:cNvPr>
          <p:cNvSpPr txBox="1"/>
          <p:nvPr/>
        </p:nvSpPr>
        <p:spPr>
          <a:xfrm>
            <a:off x="5632268" y="213656"/>
            <a:ext cx="92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  <a:endParaRPr lang="th-TH" sz="5400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D44B940-0466-42CE-92DB-D372776F7418}"/>
              </a:ext>
            </a:extLst>
          </p:cNvPr>
          <p:cNvSpPr txBox="1"/>
          <p:nvPr/>
        </p:nvSpPr>
        <p:spPr>
          <a:xfrm>
            <a:off x="7172018" y="302594"/>
            <a:ext cx="522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เงินฝากของสมาชิก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B1D6DAD-7AA5-47E3-B71B-7D6BA5219C83}"/>
              </a:ext>
            </a:extLst>
          </p:cNvPr>
          <p:cNvSpPr txBox="1"/>
          <p:nvPr/>
        </p:nvSpPr>
        <p:spPr>
          <a:xfrm>
            <a:off x="4083386" y="2514323"/>
            <a:ext cx="402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เงินปล่อยสินเชื่อให้สมาชิก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AA456904-5A59-4732-8F48-543B08A24779}"/>
              </a:ext>
            </a:extLst>
          </p:cNvPr>
          <p:cNvSpPr txBox="1"/>
          <p:nvPr/>
        </p:nvSpPr>
        <p:spPr>
          <a:xfrm>
            <a:off x="6383797" y="3668215"/>
            <a:ext cx="4928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เงินเหลือจากการปล่อยสินเชื่อให้กับสมาชิก</a:t>
            </a:r>
          </a:p>
          <a:p>
            <a:r>
              <a:rPr lang="th-TH" b="1" dirty="0"/>
              <a:t>นำไปลงทุนต่อ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336DB688-2E8B-4A4E-AE3B-87EF83F87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" y="5343015"/>
            <a:ext cx="2524973" cy="1514984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126682D-ED0F-44A4-88F8-3C3236BD4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3" y="5313011"/>
            <a:ext cx="2952206" cy="1544988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DA27E26-86BE-4860-B03C-109047C1D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7" y="5288814"/>
            <a:ext cx="1537753" cy="153775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ED5E29A-C4F9-46D7-91FF-E438E408F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45" y="5288814"/>
            <a:ext cx="2784505" cy="1548881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53362F8-DD31-4A29-8DB0-7DB8A076C834}"/>
              </a:ext>
            </a:extLst>
          </p:cNvPr>
          <p:cNvSpPr txBox="1"/>
          <p:nvPr/>
        </p:nvSpPr>
        <p:spPr>
          <a:xfrm>
            <a:off x="-112153" y="4819795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(๑)เงินฝากสหกรณ์อื่น</a:t>
            </a:r>
            <a:r>
              <a:rPr lang="en-US" dirty="0"/>
              <a:t>+</a:t>
            </a:r>
            <a:r>
              <a:rPr lang="th-TH" dirty="0" err="1"/>
              <a:t>แบงค์</a:t>
            </a:r>
            <a:endParaRPr lang="th-TH" dirty="0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EE9204C3-247C-467E-BFB6-E8FDC9F8D645}"/>
              </a:ext>
            </a:extLst>
          </p:cNvPr>
          <p:cNvSpPr txBox="1"/>
          <p:nvPr/>
        </p:nvSpPr>
        <p:spPr>
          <a:xfrm>
            <a:off x="3033942" y="4819795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(๒)ซื้อพันธบัตรรัฐบาล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C3886BB8-9FAF-4A17-B58C-139A65EC5F98}"/>
              </a:ext>
            </a:extLst>
          </p:cNvPr>
          <p:cNvSpPr txBox="1"/>
          <p:nvPr/>
        </p:nvSpPr>
        <p:spPr>
          <a:xfrm>
            <a:off x="6247226" y="4839490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(๓)ซื้อหุ้นกู้ (ตราสารหนี้)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3CD6743-1645-4736-BAC4-24CC19471F22}"/>
              </a:ext>
            </a:extLst>
          </p:cNvPr>
          <p:cNvSpPr txBox="1"/>
          <p:nvPr/>
        </p:nvSpPr>
        <p:spPr>
          <a:xfrm>
            <a:off x="9158058" y="4861537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(๔)ลงทุนในกองทุนส่วนบุคคล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1605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0CE3E33-BD15-4F9E-9DC2-46355607C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0"/>
          <a:stretch/>
        </p:blipFill>
        <p:spPr>
          <a:xfrm>
            <a:off x="2982759" y="476227"/>
            <a:ext cx="6226482" cy="6381773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E896E7E-7CED-4CA9-860B-34A40D00E477}"/>
              </a:ext>
            </a:extLst>
          </p:cNvPr>
          <p:cNvSpPr txBox="1"/>
          <p:nvPr/>
        </p:nvSpPr>
        <p:spPr>
          <a:xfrm>
            <a:off x="3731622" y="48746"/>
            <a:ext cx="50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/>
              <a:t>(</a:t>
            </a:r>
            <a:r>
              <a:rPr lang="en-US" sz="3600" b="1" dirty="0"/>
              <a:t>1</a:t>
            </a:r>
            <a:r>
              <a:rPr lang="th-TH" sz="3600" b="1" dirty="0"/>
              <a:t>) เงินฝากสหกรณ์อื่น</a:t>
            </a:r>
            <a:r>
              <a:rPr lang="en-US" sz="3600" b="1" dirty="0"/>
              <a:t>+</a:t>
            </a:r>
            <a:r>
              <a:rPr lang="th-TH" sz="3600" b="1" dirty="0" err="1"/>
              <a:t>แบงค์</a:t>
            </a:r>
            <a:endParaRPr lang="th-TH" sz="3600" b="1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4569BBB-3615-6AD6-8C61-0DCFF8EC5DF2}"/>
              </a:ext>
            </a:extLst>
          </p:cNvPr>
          <p:cNvSpPr txBox="1"/>
          <p:nvPr/>
        </p:nvSpPr>
        <p:spPr>
          <a:xfrm>
            <a:off x="2155371" y="593793"/>
            <a:ext cx="7289075" cy="4490405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F68F8B8-B19C-57DC-5404-238F1B127AD7}"/>
              </a:ext>
            </a:extLst>
          </p:cNvPr>
          <p:cNvSpPr txBox="1"/>
          <p:nvPr/>
        </p:nvSpPr>
        <p:spPr>
          <a:xfrm>
            <a:off x="2155371" y="5734594"/>
            <a:ext cx="7289075" cy="8098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42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3791436-ACDA-47C3-B802-997636457D75}"/>
              </a:ext>
            </a:extLst>
          </p:cNvPr>
          <p:cNvSpPr txBox="1"/>
          <p:nvPr/>
        </p:nvSpPr>
        <p:spPr>
          <a:xfrm>
            <a:off x="4235725" y="221668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</a:t>
            </a:r>
            <a:r>
              <a:rPr lang="en-US" sz="3600" b="1" dirty="0"/>
              <a:t>2</a:t>
            </a:r>
            <a:r>
              <a:rPr lang="th-TH" sz="3600" b="1" dirty="0"/>
              <a:t>) ซื้อพันธบัตรรัฐบาล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83A3C9E-C535-42CA-A7FE-868AC715F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67429" r="14706" b="18137"/>
          <a:stretch/>
        </p:blipFill>
        <p:spPr>
          <a:xfrm>
            <a:off x="1025189" y="1280159"/>
            <a:ext cx="10104366" cy="2677887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257EB77-6E30-4F3F-AAAD-0718BB3AC192}"/>
              </a:ext>
            </a:extLst>
          </p:cNvPr>
          <p:cNvSpPr txBox="1"/>
          <p:nvPr/>
        </p:nvSpPr>
        <p:spPr>
          <a:xfrm>
            <a:off x="3948479" y="4545874"/>
            <a:ext cx="14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ความเสี่ยง</a:t>
            </a:r>
          </a:p>
        </p:txBody>
      </p:sp>
      <p:sp>
        <p:nvSpPr>
          <p:cNvPr id="3" name="ลูกศร: ลง 2">
            <a:extLst>
              <a:ext uri="{FF2B5EF4-FFF2-40B4-BE49-F238E27FC236}">
                <a16:creationId xmlns:a16="http://schemas.microsoft.com/office/drawing/2014/main" id="{1BED23AB-E33F-7126-746D-0B2A632A6BC1}"/>
              </a:ext>
            </a:extLst>
          </p:cNvPr>
          <p:cNvSpPr/>
          <p:nvPr/>
        </p:nvSpPr>
        <p:spPr>
          <a:xfrm>
            <a:off x="5359268" y="4370205"/>
            <a:ext cx="679268" cy="985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F906E00-E2E4-C0EE-6858-6A1918F3DEB1}"/>
              </a:ext>
            </a:extLst>
          </p:cNvPr>
          <p:cNvSpPr txBox="1"/>
          <p:nvPr/>
        </p:nvSpPr>
        <p:spPr>
          <a:xfrm>
            <a:off x="6657342" y="4545874"/>
            <a:ext cx="141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ผลตอบแทน</a:t>
            </a:r>
          </a:p>
        </p:txBody>
      </p:sp>
      <p:sp>
        <p:nvSpPr>
          <p:cNvPr id="8" name="ลูกศร: ลง 7">
            <a:extLst>
              <a:ext uri="{FF2B5EF4-FFF2-40B4-BE49-F238E27FC236}">
                <a16:creationId xmlns:a16="http://schemas.microsoft.com/office/drawing/2014/main" id="{67C2F972-EDAE-322E-1B6A-DF9DD7D2770F}"/>
              </a:ext>
            </a:extLst>
          </p:cNvPr>
          <p:cNvSpPr/>
          <p:nvPr/>
        </p:nvSpPr>
        <p:spPr>
          <a:xfrm>
            <a:off x="8068131" y="4370205"/>
            <a:ext cx="679268" cy="985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2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>
            <a:extLst>
              <a:ext uri="{FF2B5EF4-FFF2-40B4-BE49-F238E27FC236}">
                <a16:creationId xmlns:a16="http://schemas.microsoft.com/office/drawing/2014/main" id="{62299D2E-FFB6-48C7-A033-C3C63471BFCE}"/>
              </a:ext>
            </a:extLst>
          </p:cNvPr>
          <p:cNvSpPr/>
          <p:nvPr/>
        </p:nvSpPr>
        <p:spPr>
          <a:xfrm>
            <a:off x="130629" y="2526830"/>
            <a:ext cx="5965369" cy="2155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00"/>
              </a:solidFill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C7A0F2D-44DF-4F38-A3D6-148656D63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00878"/>
            <a:ext cx="6323931" cy="5095920"/>
          </a:xfr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255B1B7-E0DE-4032-80DF-A64EAD819FD8}"/>
              </a:ext>
            </a:extLst>
          </p:cNvPr>
          <p:cNvSpPr txBox="1"/>
          <p:nvPr/>
        </p:nvSpPr>
        <p:spPr>
          <a:xfrm>
            <a:off x="3935100" y="34706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/>
              <a:t>(</a:t>
            </a:r>
            <a:r>
              <a:rPr lang="en-US" sz="3600" b="1" dirty="0"/>
              <a:t>3</a:t>
            </a:r>
            <a:r>
              <a:rPr lang="th-TH" sz="3600" b="1" dirty="0"/>
              <a:t>)ซื้อหุ้นกู้ (ตราสารหนี้)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2E1A3ED-4A57-40D5-A3E2-8C0483AF68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81725" r="15262" b="952"/>
          <a:stretch/>
        </p:blipFill>
        <p:spPr>
          <a:xfrm>
            <a:off x="0" y="590920"/>
            <a:ext cx="6096000" cy="1933376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207F621-247D-4DA6-ADCE-7C6C4125B900}"/>
              </a:ext>
            </a:extLst>
          </p:cNvPr>
          <p:cNvSpPr txBox="1"/>
          <p:nvPr/>
        </p:nvSpPr>
        <p:spPr>
          <a:xfrm>
            <a:off x="440534" y="2890468"/>
            <a:ext cx="5878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EA4335"/>
                </a:solidFill>
                <a:effectLst/>
                <a:latin typeface="arial" panose="020B0604020202020204" pitchFamily="34" charset="0"/>
              </a:rPr>
              <a:t>หุ้นกู้ คือ</a:t>
            </a:r>
            <a:r>
              <a:rPr lang="th-TH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"ตราสารหนี้" ที่ออกโดยภาคเอกชน โดยมีวัตถุประสงค์เพื่อระดมทุนสำหรับใช้ในกิจการต่างๆ ของบริษัท</a:t>
            </a:r>
            <a:endParaRPr lang="th-TH" b="1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8AF5BB3-DC8D-42BC-8D58-C8DDAA42C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91" t="31039" r="16752" b="29514"/>
          <a:stretch/>
        </p:blipFill>
        <p:spPr>
          <a:xfrm>
            <a:off x="0" y="5067179"/>
            <a:ext cx="3315406" cy="177795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FD3BB1E-53F1-4A31-BC12-EB4255D2F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40" t="46665" r="3614" b="42473"/>
          <a:stretch/>
        </p:blipFill>
        <p:spPr>
          <a:xfrm>
            <a:off x="3798384" y="5740311"/>
            <a:ext cx="8393616" cy="744583"/>
          </a:xfrm>
          <a:prstGeom prst="rect">
            <a:avLst/>
          </a:prstGeom>
        </p:spPr>
      </p:pic>
      <p:sp>
        <p:nvSpPr>
          <p:cNvPr id="18" name="ลูกศร: ขวา 17">
            <a:extLst>
              <a:ext uri="{FF2B5EF4-FFF2-40B4-BE49-F238E27FC236}">
                <a16:creationId xmlns:a16="http://schemas.microsoft.com/office/drawing/2014/main" id="{0714684C-593E-495A-9D0C-EB490B7A8723}"/>
              </a:ext>
            </a:extLst>
          </p:cNvPr>
          <p:cNvSpPr/>
          <p:nvPr/>
        </p:nvSpPr>
        <p:spPr>
          <a:xfrm>
            <a:off x="3226315" y="6063758"/>
            <a:ext cx="622664" cy="406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1AEB5BD-5B9B-4817-8BB7-86DB68267BC1}"/>
              </a:ext>
            </a:extLst>
          </p:cNvPr>
          <p:cNvSpPr txBox="1"/>
          <p:nvPr/>
        </p:nvSpPr>
        <p:spPr>
          <a:xfrm>
            <a:off x="9805699" y="519167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*******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03650CA-A92B-74DC-57E8-A8DDDE14A4C0}"/>
              </a:ext>
            </a:extLst>
          </p:cNvPr>
          <p:cNvSpPr txBox="1"/>
          <p:nvPr/>
        </p:nvSpPr>
        <p:spPr>
          <a:xfrm>
            <a:off x="11247119" y="5067179"/>
            <a:ext cx="94488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80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35C44D-6C92-496B-80AD-197EC95F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189" y="417376"/>
            <a:ext cx="6490063" cy="1325563"/>
          </a:xfrm>
        </p:spPr>
        <p:txBody>
          <a:bodyPr/>
          <a:lstStyle/>
          <a:p>
            <a:r>
              <a:rPr lang="en-US" b="1" dirty="0"/>
              <a:t>Current Situation!!!!!!!!!!!!</a:t>
            </a:r>
            <a:endParaRPr lang="th-TH" b="1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53E0095-FFDB-44E4-88A2-46FE18A75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9063"/>
            <a:ext cx="4423271" cy="2488090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8333FF3-C7D2-411C-AF1B-8441F4BA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48" y="2248234"/>
            <a:ext cx="4549032" cy="255883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80D1A79-0FA5-46B7-A2A2-E0234C486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15" y="0"/>
            <a:ext cx="1847446" cy="1847446"/>
          </a:xfrm>
          <a:prstGeom prst="rect">
            <a:avLst/>
          </a:prstGeom>
        </p:spPr>
      </p:pic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C49ADB29-8B95-46E2-AF8A-B1F36797EB19}"/>
              </a:ext>
            </a:extLst>
          </p:cNvPr>
          <p:cNvSpPr/>
          <p:nvPr/>
        </p:nvSpPr>
        <p:spPr>
          <a:xfrm>
            <a:off x="5551714" y="29913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D480A72C-264E-4713-A5E0-6643F9B6CF97}"/>
              </a:ext>
            </a:extLst>
          </p:cNvPr>
          <p:cNvSpPr/>
          <p:nvPr/>
        </p:nvSpPr>
        <p:spPr>
          <a:xfrm>
            <a:off x="9143915" y="5146766"/>
            <a:ext cx="352697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5273C519-C978-47DB-A3B8-7000CCEA755B}"/>
              </a:ext>
            </a:extLst>
          </p:cNvPr>
          <p:cNvSpPr txBox="1"/>
          <p:nvPr/>
        </p:nvSpPr>
        <p:spPr>
          <a:xfrm>
            <a:off x="838200" y="5773998"/>
            <a:ext cx="11509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  <a:r>
              <a:rPr lang="th-TH" dirty="0"/>
              <a:t>หุ้นกู้ใหม่ที่ สอ.พช. กำลังจะลงทุน(ดอกเบี้ย) </a:t>
            </a:r>
            <a:r>
              <a:rPr lang="en-US" dirty="0"/>
              <a:t>+ </a:t>
            </a:r>
            <a:r>
              <a:rPr lang="th-TH" dirty="0"/>
              <a:t>หุ้นสามัญในกองทุนส่วนบุคคล (การเคลื่อนย้ายเงินในตลาดหุ้น)</a:t>
            </a:r>
            <a:r>
              <a:rPr lang="en-US" dirty="0"/>
              <a:t>**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30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508</Words>
  <Application>Microsoft Office PowerPoint</Application>
  <PresentationFormat>แบบจอกว้าง</PresentationFormat>
  <Paragraphs>50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9" baseType="lpstr">
      <vt:lpstr>Arial</vt:lpstr>
      <vt:lpstr>Arial</vt:lpstr>
      <vt:lpstr>Boon-700</vt:lpstr>
      <vt:lpstr>Calibri</vt:lpstr>
      <vt:lpstr>Calibri Light</vt:lpstr>
      <vt:lpstr>Thongterm</vt:lpstr>
      <vt:lpstr>ธีมของ Office</vt:lpstr>
      <vt:lpstr>งานนำเสนอ PowerPoint</vt:lpstr>
      <vt:lpstr>แผนธุรกิจ ปี 2565</vt:lpstr>
      <vt:lpstr>หลักการลงทุนของสหกรณ์ออมทรัพย์กรมการพัฒนาชุมชน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Current Situation!!!!!!!!!!!!</vt:lpstr>
      <vt:lpstr>งานนำเสนอ PowerPoint</vt:lpstr>
      <vt:lpstr>กองทุนส่วนบุคคลสามารถลงทุนอะไรได้บ้าง ?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8</cp:revision>
  <dcterms:created xsi:type="dcterms:W3CDTF">2022-06-24T17:38:01Z</dcterms:created>
  <dcterms:modified xsi:type="dcterms:W3CDTF">2022-07-23T07:53:42Z</dcterms:modified>
</cp:coreProperties>
</file>