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5E41-0D2B-47A7-B8DD-BB84F03009F5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88F7D-80CF-4291-9D05-0D83605AC991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05" y="1124585"/>
            <a:ext cx="8312785" cy="2993390"/>
          </a:xfrm>
        </p:spPr>
        <p:txBody>
          <a:bodyPr>
            <a:noAutofit/>
          </a:bodyPr>
          <a:lstStyle/>
          <a:p>
            <a:r>
              <a:rPr lang="th-TH" altLang="th-TH" sz="5500" b="1"/>
              <a:t>ข้อบังคับ</a:t>
            </a:r>
            <a:br>
              <a:rPr lang="th-TH" altLang="th-TH" sz="5500" b="1"/>
            </a:br>
            <a:r>
              <a:rPr lang="th-TH" altLang="th-TH" sz="5000" b="1" spc="-70">
                <a:solidFill>
                  <a:schemeClr val="tx1"/>
                </a:solidFill>
                <a:uFillTx/>
              </a:rPr>
              <a:t>สหกรณ์ออมทรัพย์กรมการพัฒนาชุมชน จำกัด</a:t>
            </a:r>
            <a:r>
              <a:rPr lang="th-TH" altLang="th-TH" sz="5000" b="1"/>
              <a:t> </a:t>
            </a:r>
            <a:br>
              <a:rPr lang="th-TH" altLang="th-TH" sz="5000" b="1"/>
            </a:br>
            <a:r>
              <a:rPr lang="th-TH" altLang="th-TH" sz="5000" b="1"/>
              <a:t>พ.ศ. 2565</a:t>
            </a:r>
            <a:endParaRPr lang="th-TH" altLang="th-TH" sz="5000" b="1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h-TH" altLang="th-TH" sz="4800" b="1"/>
              <a:t>ทำไมต้องจัดทำข้อบังคับใหม่</a:t>
            </a:r>
            <a:r>
              <a:rPr lang="en-GB" altLang="th-TH" sz="4800" b="1"/>
              <a:t> ?</a:t>
            </a:r>
            <a:endParaRPr lang="en-GB" altLang="th-TH" sz="4800" b="1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th-TH" altLang="th-TH" sz="4000">
                <a:latin typeface="Angsana New" panose="02020603050405020304" charset="0"/>
                <a:cs typeface="Angsana New" panose="02020603050405020304" charset="0"/>
              </a:rPr>
              <a:t>มีการแก้ไข พรบ.สหกรณ์ใหม่ (ฉบับที่ 3) พ.ศ.2562</a:t>
            </a:r>
            <a:endParaRPr lang="th-TH" altLang="th-TH" sz="40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th-TH" sz="4000">
                <a:latin typeface="Angsana New" panose="02020603050405020304" charset="0"/>
                <a:cs typeface="Angsana New" panose="02020603050405020304" charset="0"/>
              </a:rPr>
              <a:t>มีผลกระทบให้ต้องแก้ไขข้อบังคับ สอ.พช. รวม 44 ข้อ</a:t>
            </a:r>
            <a:endParaRPr lang="th-TH" altLang="th-TH" sz="40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th-TH" sz="4000">
                <a:latin typeface="Angsana New" panose="02020603050405020304" charset="0"/>
                <a:cs typeface="Angsana New" panose="02020603050405020304" charset="0"/>
              </a:rPr>
              <a:t>นายทะเบียนแนะนำให้จัดทำใหม่ เนื่องจากแก้ไขจำนวนมาก</a:t>
            </a:r>
            <a:endParaRPr lang="th-TH" altLang="th-TH" sz="4000">
              <a:latin typeface="Angsana New" panose="02020603050405020304" charset="0"/>
              <a:cs typeface="Angsana New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th-TH" altLang="th-TH" sz="4890" b="1"/>
              <a:t>ข้อบังคับ สอ.พช.ใหม่ (2565) มีประเด็นที่เปลี่ยนแปลงสำคัญอะไรบ้าง </a:t>
            </a:r>
            <a:r>
              <a:rPr lang="en-GB" altLang="th-TH" sz="4890" b="1"/>
              <a:t>? </a:t>
            </a:r>
            <a:endParaRPr lang="en-GB" altLang="th-TH" sz="4890" b="1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360" y="1417955"/>
            <a:ext cx="8398510" cy="5219700"/>
          </a:xfrm>
        </p:spPr>
        <p:txBody>
          <a:bodyPr>
            <a:normAutofit lnSpcReduction="20000"/>
          </a:bodyPr>
          <a:p>
            <a:r>
              <a:rPr lang="th-TH" altLang="th-TH" sz="3300">
                <a:latin typeface="Angsana New" panose="02020603050405020304" charset="0"/>
                <a:cs typeface="Angsana New" panose="02020603050405020304" charset="0"/>
              </a:rPr>
              <a:t>เพิ่มคุณสมบัติสมาชิกต้องเป็น </a:t>
            </a:r>
            <a:r>
              <a:rPr lang="en-GB" altLang="th-TH" sz="3300">
                <a:latin typeface="Angsana New" panose="02020603050405020304" charset="0"/>
                <a:cs typeface="Angsana New" panose="02020603050405020304" charset="0"/>
              </a:rPr>
              <a:t>“</a:t>
            </a:r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ผู้มีสัญชาติไทย</a:t>
            </a:r>
            <a:r>
              <a:rPr lang="en-GB" altLang="th-TH" sz="3300">
                <a:latin typeface="Angsana New" panose="02020603050405020304" charset="0"/>
                <a:cs typeface="Angsana New" panose="02020603050405020304" charset="0"/>
              </a:rPr>
              <a:t>”</a:t>
            </a:r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 (ข้อ 32)</a:t>
            </a:r>
            <a:endParaRPr lang="th-TH" altLang="en-GB" sz="33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เปิดโอกาสให้นิติบุคคลที่มีสมาชิก สอ.พช. ครึ่งหนึ่ง </a:t>
            </a:r>
            <a:r>
              <a:rPr lang="th-TH" altLang="en-GB" sz="3300" b="1">
                <a:latin typeface="Angsana New" panose="02020603050405020304" charset="0"/>
                <a:cs typeface="Angsana New" panose="02020603050405020304" charset="0"/>
              </a:rPr>
              <a:t>ฝากเงิน </a:t>
            </a:r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ได้ (ข้อ 10)</a:t>
            </a:r>
            <a:endParaRPr lang="th-TH" altLang="en-GB" sz="33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เปลี่ยนการเรียกชื่อระบบบัญชีจาก </a:t>
            </a:r>
            <a:r>
              <a:rPr lang="en-GB" altLang="en-GB" sz="3300">
                <a:latin typeface="Angsana New" panose="02020603050405020304" charset="0"/>
                <a:cs typeface="Angsana New" panose="02020603050405020304" charset="0"/>
              </a:rPr>
              <a:t>“</a:t>
            </a:r>
            <a:r>
              <a:rPr lang="th-TH" altLang="en-GB" sz="3300" b="1">
                <a:latin typeface="Angsana New" panose="02020603050405020304" charset="0"/>
                <a:cs typeface="Angsana New" panose="02020603050405020304" charset="0"/>
              </a:rPr>
              <a:t>งบดุล</a:t>
            </a:r>
            <a:r>
              <a:rPr lang="en-GB" altLang="en-GB" sz="3300">
                <a:latin typeface="Angsana New" panose="02020603050405020304" charset="0"/>
                <a:cs typeface="Angsana New" panose="02020603050405020304" charset="0"/>
              </a:rPr>
              <a:t>”</a:t>
            </a:r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 เป็น </a:t>
            </a:r>
            <a:r>
              <a:rPr lang="en-GB" altLang="en-GB" sz="3300">
                <a:latin typeface="Angsana New" panose="02020603050405020304" charset="0"/>
                <a:cs typeface="Angsana New" panose="02020603050405020304" charset="0"/>
              </a:rPr>
              <a:t>“</a:t>
            </a:r>
            <a:r>
              <a:rPr lang="th-TH" altLang="en-GB" sz="3300" b="1">
                <a:latin typeface="Angsana New" panose="02020603050405020304" charset="0"/>
                <a:cs typeface="Angsana New" panose="02020603050405020304" charset="0"/>
              </a:rPr>
              <a:t>งบการเงินประจำปี</a:t>
            </a:r>
            <a:r>
              <a:rPr lang="en-GB" altLang="en-GB" sz="3300">
                <a:latin typeface="Angsana New" panose="02020603050405020304" charset="0"/>
                <a:cs typeface="Angsana New" panose="02020603050405020304" charset="0"/>
              </a:rPr>
              <a:t>”</a:t>
            </a:r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 (ข้อ 22)</a:t>
            </a:r>
            <a:endParaRPr lang="th-TH" altLang="en-GB" sz="33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กำหนดให้กรมตรวจบัญชีสหกรณ์ฯ </a:t>
            </a:r>
            <a:r>
              <a:rPr lang="th-TH" altLang="en-GB" sz="3300" b="1">
                <a:latin typeface="Angsana New" panose="02020603050405020304" charset="0"/>
                <a:cs typeface="Angsana New" panose="02020603050405020304" charset="0"/>
              </a:rPr>
              <a:t>เป็นนายทะเบียน </a:t>
            </a:r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เกี่ยวกับระบบบัญชีของสหกรณ์ฯ (เดิมไม่ได้ระบุชัดเจน) (ข้อ 25)</a:t>
            </a:r>
            <a:endParaRPr lang="th-TH" altLang="en-GB" sz="33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เพิ่มอำนาจนายทะเบียนในการกำกับดูแล สอ.พช. เข้มงวดขึ้น (ข้อ 26)</a:t>
            </a:r>
            <a:endParaRPr lang="th-TH" altLang="en-GB">
              <a:latin typeface="Angsana New" panose="02020603050405020304" charset="0"/>
              <a:cs typeface="Angsana New" panose="02020603050405020304" charset="0"/>
            </a:endParaRPr>
          </a:p>
          <a:p>
            <a:pPr algn="l"/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กรณีสมาชิก</a:t>
            </a:r>
            <a:r>
              <a:rPr lang="th-TH" altLang="en-GB" sz="3300" b="1">
                <a:latin typeface="Angsana New" panose="02020603050405020304" charset="0"/>
                <a:cs typeface="Angsana New" panose="02020603050405020304" charset="0"/>
              </a:rPr>
              <a:t>ถูกออกจากราชการหรืองานประจำ</a:t>
            </a:r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 โดยมีความผิด แต่ยังสามารถหักเงินเดือนหรือค่าจ้างหรือเงินอื่นใดได้ (หัก ณ ที่จ่าย) ก็สามารถ</a:t>
            </a:r>
            <a:r>
              <a:rPr lang="th-TH" altLang="en-GB" sz="3300" b="1">
                <a:latin typeface="Angsana New" panose="02020603050405020304" charset="0"/>
                <a:cs typeface="Angsana New" panose="02020603050405020304" charset="0"/>
              </a:rPr>
              <a:t>คงความเป็นสมาชิกได้ </a:t>
            </a:r>
            <a:r>
              <a:rPr lang="th-TH" altLang="en-GB" sz="3300">
                <a:latin typeface="Angsana New" panose="02020603050405020304" charset="0"/>
                <a:cs typeface="Angsana New" panose="02020603050405020304" charset="0"/>
              </a:rPr>
              <a:t>(ข้อ 40 (7))</a:t>
            </a:r>
            <a:r>
              <a:rPr lang="th-TH" altLang="en-GB">
                <a:latin typeface="Angsana New" panose="02020603050405020304" charset="0"/>
                <a:cs typeface="Angsana New" panose="02020603050405020304" charset="0"/>
              </a:rPr>
              <a:t>  </a:t>
            </a:r>
            <a:endParaRPr lang="th-TH" altLang="en-GB" u="sng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buNone/>
            </a:pPr>
            <a:endParaRPr lang="th-TH" altLang="en-GB" u="sng">
              <a:latin typeface="Angsana New" panose="02020603050405020304" charset="0"/>
              <a:cs typeface="Angsana New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8485" y="274955"/>
            <a:ext cx="8108315" cy="516890"/>
          </a:xfrm>
        </p:spPr>
        <p:txBody>
          <a:bodyPr/>
          <a:p>
            <a:r>
              <a:rPr lang="th-TH" altLang="th-TH" sz="2500"/>
              <a:t>-ต่อ-</a:t>
            </a:r>
            <a:endParaRPr lang="th-TH" altLang="th-TH" sz="250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44195" y="792480"/>
            <a:ext cx="8296910" cy="5504815"/>
          </a:xfrm>
        </p:spPr>
        <p:txBody>
          <a:bodyPr>
            <a:normAutofit lnSpcReduction="20000"/>
          </a:bodyPr>
          <a:p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เปลี่ยนหลักเกณฑ์การอุทรณ์กรณีถูกให้ออกของสมาชิกจากเดิมผ่านคณะกรรมการดำเนินการ เป็น </a:t>
            </a:r>
            <a:r>
              <a:rPr lang="th-TH" altLang="th-TH" sz="3400" b="1">
                <a:latin typeface="Angsana New" panose="02020603050405020304" charset="0"/>
                <a:cs typeface="Angsana New" panose="02020603050405020304" charset="0"/>
              </a:rPr>
              <a:t>ผ่านผู้ตรวจสอบกิจการ</a:t>
            </a:r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 (ข้อ 42)</a:t>
            </a:r>
            <a:endParaRPr lang="th-TH" altLang="th-TH" sz="34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เปลี่ยนแปลงอัตราส่วนการเลือกผู้แทนสมาชิกจากเดิม 1</a:t>
            </a:r>
            <a:r>
              <a:rPr lang="en-GB" altLang="th-TH" sz="3400">
                <a:latin typeface="Angsana New" panose="02020603050405020304" charset="0"/>
                <a:cs typeface="Angsana New" panose="02020603050405020304" charset="0"/>
              </a:rPr>
              <a:t>:50 </a:t>
            </a:r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เป็น 1</a:t>
            </a:r>
            <a:r>
              <a:rPr lang="en-GB" altLang="th-TH" sz="3400">
                <a:latin typeface="Angsana New" panose="02020603050405020304" charset="0"/>
                <a:cs typeface="Angsana New" panose="02020603050405020304" charset="0"/>
              </a:rPr>
              <a:t>:40 </a:t>
            </a:r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(ข้อ 67)</a:t>
            </a:r>
            <a:endParaRPr lang="th-TH" altLang="th-TH" sz="3400">
              <a:latin typeface="Angsana New" panose="02020603050405020304" charset="0"/>
              <a:cs typeface="Angsana New" panose="02020603050405020304" charset="0"/>
            </a:endParaRPr>
          </a:p>
          <a:p>
            <a:pPr algn="thaiDist"/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เพิ่มเติมอำนาจหน้าที่ของที่ประชุมใหญ่ ดังนี้ (ข้อ 73)</a:t>
            </a:r>
            <a:endParaRPr lang="th-TH" altLang="th-TH" sz="34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 algn="thaiDist">
              <a:buNone/>
            </a:pPr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     </a:t>
            </a:r>
            <a:r>
              <a:rPr lang="th-TH" altLang="th-TH" sz="3400" spc="-5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(1) รับทราบผลประโยชน์และค่าตอบแทนของกรรมการผู้จัดการ             ที่ปรึกษา</a:t>
            </a:r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ในรายงานประจำปี</a:t>
            </a:r>
            <a:endParaRPr lang="th-TH" altLang="th-TH" sz="34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 algn="thaiDist">
              <a:buNone/>
            </a:pPr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      (2) รับทราบข้อมูลการร้องทุกข์กล่าวโทษ ดำเนินคดีพร้อมแผน/แนวทางป้องกัน</a:t>
            </a:r>
            <a:endParaRPr lang="th-TH" altLang="th-TH" sz="34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 algn="thaiDist">
              <a:buNone/>
            </a:pPr>
            <a:r>
              <a:rPr lang="th-TH" altLang="th-TH" sz="3400">
                <a:latin typeface="Angsana New" panose="02020603050405020304" charset="0"/>
                <a:cs typeface="Angsana New" panose="02020603050405020304" charset="0"/>
              </a:rPr>
              <a:t>       (3) อื่น ๆ ที่กรรมการหรือที่ประชุมใหญ่ หรือนายทะเบียนมีมติหรือกำหนด</a:t>
            </a:r>
            <a:endParaRPr lang="th-TH" altLang="th-TH" sz="3400">
              <a:latin typeface="Angsana New" panose="02020603050405020304" charset="0"/>
              <a:cs typeface="Angsana New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205"/>
            <a:ext cx="8229600" cy="481330"/>
          </a:xfrm>
        </p:spPr>
        <p:txBody>
          <a:bodyPr>
            <a:normAutofit fontScale="90000"/>
          </a:bodyPr>
          <a:p>
            <a:r>
              <a:rPr lang="th-TH" altLang="th-TH" sz="2500"/>
              <a:t>-ต่อ-</a:t>
            </a:r>
            <a:endParaRPr lang="th-TH" altLang="th-TH" sz="250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115" y="657225"/>
            <a:ext cx="8229600" cy="5941060"/>
          </a:xfrm>
        </p:spPr>
        <p:txBody>
          <a:bodyPr/>
          <a:p>
            <a:pPr algn="thaiDist">
              <a:lnSpc>
                <a:spcPct val="90000"/>
              </a:lnSpc>
              <a:spcBef>
                <a:spcPts val="20"/>
              </a:spcBef>
              <a:spcAft>
                <a:spcPts val="0"/>
              </a:spcAft>
            </a:pPr>
            <a:r>
              <a:rPr lang="th-TH" altLang="th-TH" spc="7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เพิ่มคุณสมบัติกรรมการดำเนินการ กรณีสหกรณ์ขนาดใหญ่ </a:t>
            </a:r>
            <a:endParaRPr lang="th-TH" altLang="th-TH" spc="70">
              <a:solidFill>
                <a:schemeClr val="tx1"/>
              </a:solidFill>
              <a:uFillTx/>
              <a:latin typeface="Angsana New" panose="02020603050405020304" charset="0"/>
              <a:cs typeface="Angsana New" panose="02020603050405020304" charset="0"/>
            </a:endParaRPr>
          </a:p>
          <a:p>
            <a:pPr marL="0" indent="0" algn="thaiDist">
              <a:lnSpc>
                <a:spcPct val="9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th-TH" altLang="th-TH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(มีสินทรัพย์ดำเนินการ ตั้งแต่ 5,000 ล้านขึ้นไป) ต้องมีกรรมการอย่างน้อย 3 คน</a:t>
            </a:r>
            <a:endParaRPr lang="th-TH" altLang="th-TH" spc="-90">
              <a:solidFill>
                <a:schemeClr val="tx1"/>
              </a:solidFill>
              <a:uFillTx/>
              <a:latin typeface="Angsana New" panose="02020603050405020304" charset="0"/>
              <a:cs typeface="Angsana New" panose="02020603050405020304" charset="0"/>
            </a:endParaRPr>
          </a:p>
          <a:p>
            <a:pPr marL="0" indent="0" algn="thaiDist">
              <a:lnSpc>
                <a:spcPct val="9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th-TH" altLang="th-TH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มีคุณวุฒิด้าน </a:t>
            </a:r>
            <a:r>
              <a:rPr lang="th-TH" altLang="th-TH" b="1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การเงิน การบัญชี</a:t>
            </a:r>
            <a:r>
              <a:rPr lang="th-TH" altLang="th-TH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 , </a:t>
            </a:r>
            <a:r>
              <a:rPr lang="th-TH" altLang="th-TH" b="1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การบริหารจัดการ</a:t>
            </a:r>
            <a:r>
              <a:rPr lang="th-TH" altLang="th-TH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 , </a:t>
            </a:r>
            <a:r>
              <a:rPr lang="th-TH" altLang="th-TH" b="1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เศรษฐศาสตร์ </a:t>
            </a:r>
            <a:r>
              <a:rPr lang="th-TH" altLang="th-TH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หรือ</a:t>
            </a:r>
            <a:r>
              <a:rPr lang="th-TH" altLang="th-TH" b="1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 ผ่านการฝึกอบรมตามหลักสูตรที่คณะกรรมการพัฒนาการสหกรณ์แห่งชาติ(คพช) กำหนด </a:t>
            </a:r>
            <a:r>
              <a:rPr lang="th-TH" altLang="th-TH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(ข้อ 74)     </a:t>
            </a:r>
            <a:endParaRPr lang="th-TH" altLang="th-TH" spc="-90">
              <a:solidFill>
                <a:schemeClr val="tx1"/>
              </a:solidFill>
              <a:uFillTx/>
              <a:latin typeface="Angsana New" panose="02020603050405020304" charset="0"/>
              <a:cs typeface="Angsana New" panose="02020603050405020304" charset="0"/>
            </a:endParaRPr>
          </a:p>
          <a:p>
            <a:pPr marL="13335" lvl="0" indent="352425" algn="thaiDist"/>
            <a:r>
              <a:rPr lang="th-TH" altLang="th-TH" sz="3400" spc="-20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เพิ่มเติมอำนาจหน้าที่ของคณะกรรมการดำเนินการจากเดิม 20 ข้อ เป็น 31 ข้อ</a:t>
            </a:r>
            <a:r>
              <a:rPr lang="th-TH" altLang="th-TH" sz="3400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 สาระสำคัญที่เพิ่ม เช่น  เป้าหมายกลยุทธ์ จริยธรรม การบริหารความเสี่ยง การควบคุมภายใน นโยบายเป้าหมายการลงทุน  การดูแลเก็บรักษาเอกสารและการจัดส่งข้อมูลรายงาน (ข้อ 81)</a:t>
            </a:r>
            <a:endParaRPr lang="th-TH" altLang="th-TH" sz="3400" spc="-90">
              <a:solidFill>
                <a:schemeClr val="tx1"/>
              </a:solidFill>
              <a:uFillTx/>
              <a:latin typeface="Angsana New" panose="02020603050405020304" charset="0"/>
              <a:cs typeface="Angsana New" panose="02020603050405020304" charset="0"/>
            </a:endParaRPr>
          </a:p>
          <a:p>
            <a:pPr lvl="0" algn="thaiDist">
              <a:lnSpc>
                <a:spcPct val="95000"/>
              </a:lnSpc>
              <a:spcBef>
                <a:spcPts val="20"/>
              </a:spcBef>
              <a:spcAft>
                <a:spcPts val="0"/>
              </a:spcAft>
            </a:pPr>
            <a:r>
              <a:rPr lang="th-TH" altLang="th-TH" sz="3400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เพิ่มเติมอนุกรรมการบริหารความเสี่ยงและอนุกรรมการลงทุน  </a:t>
            </a:r>
            <a:endParaRPr lang="th-TH" altLang="th-TH" sz="3400" spc="-90">
              <a:solidFill>
                <a:schemeClr val="tx1"/>
              </a:solidFill>
              <a:uFillTx/>
              <a:latin typeface="Angsana New" panose="02020603050405020304" charset="0"/>
              <a:cs typeface="Angsana New" panose="02020603050405020304" charset="0"/>
            </a:endParaRPr>
          </a:p>
          <a:p>
            <a:pPr marL="0" lvl="0" indent="0" algn="thaiDist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th-TH" altLang="th-TH" sz="3400" spc="-90">
                <a:solidFill>
                  <a:schemeClr val="tx1"/>
                </a:solidFill>
                <a:uFillTx/>
                <a:latin typeface="Angsana New" panose="02020603050405020304" charset="0"/>
                <a:cs typeface="Angsana New" panose="02020603050405020304" charset="0"/>
              </a:rPr>
              <a:t>(ข้อ 91/1-91/4)</a:t>
            </a:r>
            <a:endParaRPr lang="th-TH" altLang="th-TH" sz="3400" spc="-90">
              <a:solidFill>
                <a:schemeClr val="tx1"/>
              </a:solidFill>
              <a:uFillTx/>
              <a:latin typeface="Angsana New" panose="02020603050405020304" charset="0"/>
              <a:cs typeface="Angsana New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7540" y="260350"/>
            <a:ext cx="8049260" cy="440055"/>
          </a:xfrm>
        </p:spPr>
        <p:txBody>
          <a:bodyPr>
            <a:normAutofit fontScale="90000"/>
          </a:bodyPr>
          <a:p>
            <a:r>
              <a:rPr lang="th-TH" altLang="th-TH" sz="2500"/>
              <a:t>-ต่อ-</a:t>
            </a:r>
            <a:endParaRPr lang="th-TH" altLang="th-TH" sz="250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47370" y="836295"/>
            <a:ext cx="8229600" cy="5425440"/>
          </a:xfrm>
        </p:spPr>
        <p:txBody>
          <a:bodyPr>
            <a:normAutofit lnSpcReduction="20000"/>
          </a:bodyPr>
          <a:p>
            <a:r>
              <a:rPr lang="th-TH" altLang="th-TH" sz="3600">
                <a:latin typeface="Angsana New" panose="02020603050405020304" charset="0"/>
                <a:cs typeface="Angsana New" panose="02020603050405020304" charset="0"/>
              </a:rPr>
              <a:t>เพิ่มเติมคุณสมบัติอำนาจหน้าที่ของผู้จัดการตามกฎกระทรวง          (ข้อ 96,98)</a:t>
            </a:r>
            <a:endParaRPr lang="th-TH" altLang="th-TH" sz="36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th-TH" sz="3600">
                <a:latin typeface="Angsana New" panose="02020603050405020304" charset="0"/>
                <a:cs typeface="Angsana New" panose="02020603050405020304" charset="0"/>
              </a:rPr>
              <a:t>เพิ่มจำนวนที่ปรึกษา โดยมีที่ปรึกษาไม่เกิน 5 คน ที่ปรึกษากิตติมศักดิ์ไม่เกิน 2 คน (ข้อ 105) </a:t>
            </a:r>
            <a:endParaRPr lang="th-TH" altLang="th-TH" sz="36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th-TH" sz="3600">
                <a:latin typeface="Angsana New" panose="02020603050405020304" charset="0"/>
                <a:cs typeface="Angsana New" panose="02020603050405020304" charset="0"/>
              </a:rPr>
              <a:t>ปรับปรุงเกี่ยวกับผู้ตรวจสอบกิจการในเรื่อง ลักษณะต้องห้ามขั้นตอน วิธีการเลือกตั้ง วาระการดำรงตำแหน่ง อำนาจหน้าที่ให้สอดคล้องกับระเบียบนายทะเบียน (ข้อ 106-110)</a:t>
            </a:r>
            <a:endParaRPr lang="th-TH" altLang="th-TH" sz="3600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th-TH" sz="3600">
                <a:latin typeface="Angsana New" panose="02020603050405020304" charset="0"/>
                <a:cs typeface="Angsana New" panose="02020603050405020304" charset="0"/>
              </a:rPr>
              <a:t>ความรับผิดชอบและข้อยกเว้นความรับผิดของคณะกรรมการ , ผู้จัดการ (ข้อ 121 , 122 )</a:t>
            </a:r>
            <a:endParaRPr lang="th-TH" altLang="th-TH" sz="36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buNone/>
            </a:pPr>
            <a:r>
              <a:rPr lang="th-TH" altLang="th-TH"/>
              <a:t>    </a:t>
            </a:r>
            <a:endParaRPr lang="th-TH" alt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17525" y="274955"/>
            <a:ext cx="8169275" cy="464820"/>
          </a:xfrm>
        </p:spPr>
        <p:txBody>
          <a:bodyPr>
            <a:normAutofit fontScale="90000"/>
          </a:bodyPr>
          <a:p>
            <a:r>
              <a:rPr lang="th-TH" altLang="th-TH" sz="2500"/>
              <a:t>-ต่อ-</a:t>
            </a:r>
            <a:endParaRPr lang="th-TH" altLang="th-TH" sz="250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2275" y="836295"/>
            <a:ext cx="8432800" cy="5121275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th-TH" altLang="th-TH"/>
              <a:t>      </a:t>
            </a:r>
            <a:r>
              <a:rPr lang="th-TH" altLang="th-TH" b="1"/>
              <a:t> </a:t>
            </a:r>
            <a:r>
              <a:rPr lang="th-TH" altLang="th-TH" sz="3500" b="1">
                <a:latin typeface="Angsana New" panose="02020603050405020304" charset="0"/>
                <a:cs typeface="Angsana New" panose="02020603050405020304" charset="0"/>
              </a:rPr>
              <a:t>ความรับผิดในเรื่อง</a:t>
            </a:r>
            <a:r>
              <a:rPr lang="th-TH" altLang="th-TH" sz="3500">
                <a:latin typeface="Angsana New" panose="02020603050405020304" charset="0"/>
                <a:cs typeface="Angsana New" panose="02020603050405020304" charset="0"/>
              </a:rPr>
              <a:t> การทำให้เกิดความเสียหายแก่สหกรณ์ในกรณี</a:t>
            </a:r>
            <a:endParaRPr lang="th-TH" altLang="th-TH" sz="35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buNone/>
            </a:pPr>
            <a:r>
              <a:rPr lang="th-TH" altLang="th-TH" sz="3500">
                <a:latin typeface="Angsana New" panose="02020603050405020304" charset="0"/>
                <a:cs typeface="Angsana New" panose="02020603050405020304" charset="0"/>
              </a:rPr>
              <a:t>        (1) แสวงหาผลประโยชน์โดยมิชอบ</a:t>
            </a:r>
            <a:endParaRPr lang="th-TH" altLang="th-TH" sz="35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buNone/>
            </a:pPr>
            <a:r>
              <a:rPr lang="th-TH" altLang="th-TH" sz="3500">
                <a:latin typeface="Angsana New" panose="02020603050405020304" charset="0"/>
                <a:cs typeface="Angsana New" panose="02020603050405020304" charset="0"/>
              </a:rPr>
              <a:t>        (2) ไม่ปฏิบัติหน้าที่ตามคำสั่งนายทะเบียน</a:t>
            </a:r>
            <a:endParaRPr lang="th-TH" altLang="th-TH" sz="35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buNone/>
            </a:pPr>
            <a:r>
              <a:rPr lang="th-TH" altLang="th-TH" sz="3500">
                <a:latin typeface="Angsana New" panose="02020603050405020304" charset="0"/>
                <a:cs typeface="Angsana New" panose="02020603050405020304" charset="0"/>
              </a:rPr>
              <a:t>        (3) ดำเนินกิจการนอกขอบวัตถุประสงค์หรือขอบเขตดำเนินการ</a:t>
            </a:r>
            <a:endParaRPr lang="th-TH" altLang="th-TH" sz="35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buNone/>
            </a:pPr>
            <a:r>
              <a:rPr lang="th-TH" altLang="th-TH" sz="3500">
                <a:latin typeface="Angsana New" panose="02020603050405020304" charset="0"/>
                <a:cs typeface="Angsana New" panose="02020603050405020304" charset="0"/>
              </a:rPr>
              <a:t>    </a:t>
            </a:r>
            <a:r>
              <a:rPr lang="th-TH" altLang="th-TH" sz="3500" b="1">
                <a:latin typeface="Angsana New" panose="02020603050405020304" charset="0"/>
                <a:cs typeface="Angsana New" panose="02020603050405020304" charset="0"/>
              </a:rPr>
              <a:t>   ข้อยกเว้นความรับผิด   </a:t>
            </a:r>
            <a:endParaRPr lang="th-TH" altLang="th-TH" sz="3500" b="1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buNone/>
            </a:pPr>
            <a:r>
              <a:rPr lang="th-TH" altLang="th-TH" sz="3500">
                <a:latin typeface="Angsana New" panose="02020603050405020304" charset="0"/>
                <a:cs typeface="Angsana New" panose="02020603050405020304" charset="0"/>
              </a:rPr>
              <a:t>        (1) พิสูจน์ได้ว่าตนไม่ได้ร่วมกระทำการให้เกิดความเสียหาย</a:t>
            </a:r>
            <a:endParaRPr lang="th-TH" altLang="th-TH" sz="35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buNone/>
            </a:pPr>
            <a:r>
              <a:rPr lang="th-TH" altLang="th-TH" sz="3500">
                <a:latin typeface="Angsana New" panose="02020603050405020304" charset="0"/>
                <a:cs typeface="Angsana New" panose="02020603050405020304" charset="0"/>
              </a:rPr>
              <a:t>        (2) คัดค้านในที่ประชุมโดยปรากฎในรายงานหรือคัดค้านเป็นหนังสือภายใน 3 วัน</a:t>
            </a:r>
            <a:endParaRPr lang="th-TH" altLang="th-TH" sz="3500">
              <a:latin typeface="Angsana New" panose="02020603050405020304" charset="0"/>
              <a:cs typeface="Angsana New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8320" y="116205"/>
            <a:ext cx="8229600" cy="454660"/>
          </a:xfrm>
        </p:spPr>
        <p:txBody>
          <a:bodyPr>
            <a:normAutofit fontScale="90000"/>
          </a:bodyPr>
          <a:p>
            <a:r>
              <a:rPr lang="th-TH" altLang="th-TH" sz="3335" b="1"/>
              <a:t>เปรียบเทียบ 3 บทบาท</a:t>
            </a:r>
            <a:endParaRPr lang="th-TH" altLang="th-TH" sz="3335" b="1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5740" y="433705"/>
            <a:ext cx="8815070" cy="6195695"/>
          </a:xfrm>
        </p:spPr>
        <p:txBody>
          <a:bodyPr/>
          <a:p>
            <a:pPr marL="0" indent="0">
              <a:lnSpc>
                <a:spcPct val="7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th-TH" altLang="th-TH" sz="3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lnSpc>
                <a:spcPct val="7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th-TH" altLang="th-TH" sz="3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lnSpc>
                <a:spcPct val="7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th-TH" altLang="th-TH" sz="2800">
                <a:latin typeface="Angsana New" panose="02020603050405020304" charset="0"/>
                <a:cs typeface="Angsana New" panose="02020603050405020304" charset="0"/>
              </a:rPr>
              <a:t>1. บทบาทของ  ผู้แทนสมาชิก</a:t>
            </a:r>
            <a:endParaRPr lang="th-TH" altLang="th-TH" sz="28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lnSpc>
                <a:spcPct val="7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th-TH" altLang="th-TH" sz="2800">
                <a:latin typeface="Angsana New" panose="02020603050405020304" charset="0"/>
                <a:cs typeface="Angsana New" panose="02020603050405020304" charset="0"/>
              </a:rPr>
              <a:t>2. บทบาทของ  ตัวแทนสหกรณ์</a:t>
            </a:r>
            <a:endParaRPr lang="th-TH" altLang="th-TH" sz="2800">
              <a:latin typeface="Angsana New" panose="02020603050405020304" charset="0"/>
              <a:cs typeface="Angsana New" panose="02020603050405020304" charset="0"/>
            </a:endParaRPr>
          </a:p>
          <a:p>
            <a:pPr marL="0" indent="0">
              <a:lnSpc>
                <a:spcPct val="7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th-TH" altLang="th-TH" sz="2800">
                <a:latin typeface="Angsana New" panose="02020603050405020304" charset="0"/>
                <a:cs typeface="Angsana New" panose="02020603050405020304" charset="0"/>
              </a:rPr>
              <a:t>3. บทบาทของ  คณะกรรมการบริหารกลุ่มสมาชิก</a:t>
            </a:r>
            <a:endParaRPr lang="th-TH" altLang="th-TH" sz="2800">
              <a:latin typeface="Angsana New" panose="02020603050405020304" charset="0"/>
              <a:cs typeface="Angsana New" panose="02020603050405020304" charset="0"/>
            </a:endParaRPr>
          </a:p>
        </p:txBody>
      </p:sp>
      <p:graphicFrame>
        <p:nvGraphicFramePr>
          <p:cNvPr id="5" name="ตาราง 4"/>
          <p:cNvGraphicFramePr/>
          <p:nvPr/>
        </p:nvGraphicFramePr>
        <p:xfrm>
          <a:off x="260350" y="1501140"/>
          <a:ext cx="8521700" cy="502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980"/>
                <a:gridCol w="2390140"/>
                <a:gridCol w="2080260"/>
                <a:gridCol w="2306320"/>
              </a:tblGrid>
              <a:tr h="867410">
                <a:tc>
                  <a:txBody>
                    <a:bodyPr/>
                    <a:p>
                      <a:pPr algn="ctr">
                        <a:buNone/>
                      </a:pPr>
                      <a:endParaRPr lang="th-TH" altLang="en-US" sz="2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หน้าที่หลัก /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ภารกิจหลัก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ความรู้ความเข้าใจที่สำคัญ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กฎหมายที่เกี่ยวข้องกับบทบาทหน้าที่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</a:tr>
              <a:tr h="1571625"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>
                          <a:latin typeface="Angsana New" panose="02020603050405020304" charset="0"/>
                          <a:cs typeface="Angsana New" panose="02020603050405020304" charset="0"/>
                        </a:rPr>
                        <a:t>ผู้แทนสมาชิก</a:t>
                      </a:r>
                      <a:endParaRPr lang="th-TH" altLang="en-US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>
                          <a:latin typeface="Angsana New" panose="02020603050405020304" charset="0"/>
                          <a:cs typeface="Angsana New" panose="02020603050405020304" charset="0"/>
                        </a:rPr>
                        <a:t>เข้าประชุมใหญ่</a:t>
                      </a:r>
                      <a:endParaRPr lang="th-TH" altLang="en-US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หน้าที่ของที่ประชุมใหญ่และระเบียบการประชุมใหญ่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 sz="2400">
                          <a:latin typeface="Angsana New" panose="02020603050405020304" charset="0"/>
                          <a:cs typeface="Angsana New" panose="02020603050405020304" charset="0"/>
                        </a:rPr>
                        <a:t>-ข้อบังคับข้อ 66,67,71,73</a:t>
                      </a:r>
                      <a:endParaRPr lang="th-TH" altLang="en-US" sz="24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th-TH" altLang="en-US" sz="2400">
                          <a:latin typeface="Angsana New" panose="02020603050405020304" charset="0"/>
                          <a:cs typeface="Angsana New" panose="02020603050405020304" charset="0"/>
                        </a:rPr>
                        <a:t>-ระเบียบว่าด้วยผู้แทนฯ</a:t>
                      </a:r>
                      <a:endParaRPr lang="th-TH" altLang="en-US" sz="24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th-TH" altLang="en-US" sz="2400">
                          <a:latin typeface="Angsana New" panose="02020603050405020304" charset="0"/>
                          <a:cs typeface="Angsana New" panose="02020603050405020304" charset="0"/>
                        </a:rPr>
                        <a:t>-ระเบียบว่าด้วยการประชุมใหญ่</a:t>
                      </a:r>
                      <a:endParaRPr lang="th-TH" altLang="en-US" sz="24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</a:tr>
              <a:tr h="955675"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>
                          <a:latin typeface="Angsana New" panose="02020603050405020304" charset="0"/>
                          <a:cs typeface="Angsana New" panose="02020603050405020304" charset="0"/>
                        </a:rPr>
                        <a:t>ตัวแทนสหกรณ์</a:t>
                      </a:r>
                      <a:endParaRPr lang="th-TH" altLang="en-US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 sz="2800">
                          <a:latin typeface="Angsana New" panose="02020603050405020304" charset="0"/>
                          <a:cs typeface="Angsana New" panose="02020603050405020304" charset="0"/>
                        </a:rPr>
                        <a:t>ทำการแทนสหกรณ์ฯ ในกิจกรรมต่างๆ</a:t>
                      </a:r>
                      <a:endParaRPr lang="th-TH" altLang="en-US" sz="28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 sz="2200">
                          <a:latin typeface="Angsana New" panose="02020603050405020304" charset="0"/>
                          <a:cs typeface="Angsana New" panose="02020603050405020304" charset="0"/>
                        </a:rPr>
                        <a:t>บริการของสหกรณ์ที่ให้สมาชิก</a:t>
                      </a:r>
                      <a:endParaRPr lang="th-TH" altLang="en-US" sz="22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-ระเบียบว่าด้วยตัวแทนฯ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</a:tr>
              <a:tr h="1633220"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 spc="-70">
                          <a:solidFill>
                            <a:schemeClr val="tx1"/>
                          </a:solidFill>
                          <a:uFillTx/>
                          <a:latin typeface="Angsana New" panose="02020603050405020304" charset="0"/>
                          <a:cs typeface="Angsana New" panose="02020603050405020304" charset="0"/>
                        </a:rPr>
                        <a:t>กรรมการบริหาร</a:t>
                      </a:r>
                      <a:r>
                        <a:rPr lang="th-TH" altLang="en-US">
                          <a:latin typeface="Angsana New" panose="02020603050405020304" charset="0"/>
                          <a:cs typeface="Angsana New" panose="02020603050405020304" charset="0"/>
                        </a:rPr>
                        <a:t> กลุ่มสมาชิก</a:t>
                      </a:r>
                      <a:endParaRPr lang="th-TH" altLang="en-US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 sz="2800">
                          <a:latin typeface="Angsana New" panose="02020603050405020304" charset="0"/>
                          <a:cs typeface="Angsana New" panose="02020603050405020304" charset="0"/>
                        </a:rPr>
                        <a:t>จัดการบริหารกลุ่มเลือกผู้แทนฯ</a:t>
                      </a:r>
                      <a:endParaRPr lang="th-TH" altLang="en-US" sz="28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 sz="2200">
                          <a:latin typeface="Angsana New" panose="02020603050405020304" charset="0"/>
                          <a:cs typeface="Angsana New" panose="02020603050405020304" charset="0"/>
                        </a:rPr>
                        <a:t>- </a:t>
                      </a: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การเลือกผู้แทน 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การดำรงตำแหน่ง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การถอดถอน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-บัญชีสมาชิก เข้า-ออก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- ข้อบังคับข้อ 43,47,67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  <a:p>
                      <a:pPr>
                        <a:buNone/>
                      </a:pPr>
                      <a:r>
                        <a:rPr lang="th-TH" altLang="en-US" sz="2500">
                          <a:latin typeface="Angsana New" panose="02020603050405020304" charset="0"/>
                          <a:cs typeface="Angsana New" panose="02020603050405020304" charset="0"/>
                        </a:rPr>
                        <a:t>-ระเบียบว่าด้วยกลุ่มสมาชิก</a:t>
                      </a:r>
                      <a:endParaRPr lang="th-TH" altLang="en-US" sz="2500">
                        <a:latin typeface="Angsana New" panose="02020603050405020304" charset="0"/>
                        <a:cs typeface="Angsana New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ตัวเชื่อมต่อตรง 3"/>
          <p:cNvCxnSpPr/>
          <p:nvPr/>
        </p:nvCxnSpPr>
        <p:spPr>
          <a:xfrm>
            <a:off x="323215" y="1556385"/>
            <a:ext cx="1685290" cy="74168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กล่องข้อความ 5"/>
          <p:cNvSpPr txBox="1"/>
          <p:nvPr/>
        </p:nvSpPr>
        <p:spPr>
          <a:xfrm>
            <a:off x="971550" y="1484630"/>
            <a:ext cx="965200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th-TH" altLang="en-US" sz="2500" b="1">
                <a:solidFill>
                  <a:schemeClr val="bg1"/>
                </a:solidFill>
                <a:latin typeface="Angsana New" panose="02020603050405020304" charset="0"/>
                <a:cs typeface="Angsana New" panose="02020603050405020304" charset="0"/>
                <a:sym typeface="+mn-ea"/>
              </a:rPr>
              <a:t>ประเด็น</a:t>
            </a:r>
            <a:endParaRPr lang="th-TH" altLang="en-US" sz="2500" b="1">
              <a:solidFill>
                <a:schemeClr val="bg1"/>
              </a:solidFill>
              <a:latin typeface="Angsana New" panose="02020603050405020304" charset="0"/>
              <a:cs typeface="Angsana New" panose="02020603050405020304" charset="0"/>
              <a:sym typeface="+mn-ea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395605" y="1887855"/>
            <a:ext cx="930910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th-TH" altLang="en-US" sz="2500" b="1">
                <a:solidFill>
                  <a:schemeClr val="bg1"/>
                </a:solidFill>
                <a:latin typeface="Angsana New" panose="02020603050405020304" charset="0"/>
                <a:cs typeface="Angsana New" panose="02020603050405020304" charset="0"/>
                <a:sym typeface="+mn-ea"/>
              </a:rPr>
              <a:t>ประเภท</a:t>
            </a:r>
            <a:endParaRPr lang="th-TH" altLang="en-US" sz="2500" b="1">
              <a:solidFill>
                <a:schemeClr val="bg1"/>
              </a:solidFill>
              <a:latin typeface="Angsana New" panose="02020603050405020304" charset="0"/>
              <a:cs typeface="Angsana New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3293</Words>
  <Application>WPS Presentation</Application>
  <PresentationFormat>นำเสนอทางหน้าจอ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Angsana New</vt:lpstr>
      <vt:lpstr>Cordia New</vt:lpstr>
      <vt:lpstr>Microsoft YaHei</vt:lpstr>
      <vt:lpstr>TH Sarabun PSK</vt:lpstr>
      <vt:lpstr>Arial Unicode MS</vt:lpstr>
      <vt:lpstr>Calibri</vt:lpstr>
      <vt:lpstr>ชุดรูปแบบของ Office</vt:lpstr>
      <vt:lpstr>ข้อบังคับ สหกรณ์ออมทรัพย์กรมการพัฒนาชุมชน จำกัด  พ.ศ. 2565</vt:lpstr>
      <vt:lpstr>ทำไมต้องจัดทำข้อบังคับใหม่ ?</vt:lpstr>
      <vt:lpstr>ข้อบังคับ สอ.พช.ใหม่ (2565) มีประเด็นที่เปลี่ยนแปลงสำคัญอะไรบ้าง ? </vt:lpstr>
      <vt:lpstr>-ต่อ-</vt:lpstr>
      <vt:lpstr>-ต่อ-</vt:lpstr>
      <vt:lpstr>-ต่อ-</vt:lpstr>
      <vt:lpstr>-ต่อ-</vt:lpstr>
      <vt:lpstr>เปรียบเทียบ 3 บทบาท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pitak</cp:lastModifiedBy>
  <cp:revision>43</cp:revision>
  <dcterms:created xsi:type="dcterms:W3CDTF">2020-11-30T02:51:00Z</dcterms:created>
  <dcterms:modified xsi:type="dcterms:W3CDTF">2022-07-27T04:18:12Z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1054-11.2.0.10014</vt:lpwstr>
  </property>
</Properties>
</file>