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4" r:id="rId2"/>
    <p:sldId id="256" r:id="rId3"/>
    <p:sldId id="259" r:id="rId4"/>
    <p:sldId id="273" r:id="rId5"/>
    <p:sldId id="272" r:id="rId6"/>
    <p:sldId id="305" r:id="rId7"/>
    <p:sldId id="306" r:id="rId8"/>
    <p:sldId id="278" r:id="rId9"/>
    <p:sldId id="292" r:id="rId10"/>
    <p:sldId id="296" r:id="rId11"/>
    <p:sldId id="302" r:id="rId12"/>
    <p:sldId id="301" r:id="rId13"/>
    <p:sldId id="280" r:id="rId14"/>
    <p:sldId id="288" r:id="rId15"/>
    <p:sldId id="289" r:id="rId16"/>
    <p:sldId id="283" r:id="rId17"/>
    <p:sldId id="286" r:id="rId18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44A"/>
    <a:srgbClr val="FF5050"/>
    <a:srgbClr val="0000FF"/>
    <a:srgbClr val="FF0066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98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EF1DE-BBC4-474D-80BD-5E9561E1CFC3}" type="datetimeFigureOut">
              <a:rPr lang="th-TH" smtClean="0"/>
              <a:t>26/07/65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9872-05A0-432F-95FA-7550D853BB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16993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EF1DE-BBC4-474D-80BD-5E9561E1CFC3}" type="datetimeFigureOut">
              <a:rPr lang="th-TH" smtClean="0"/>
              <a:t>26/07/65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9872-05A0-432F-95FA-7550D853BB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151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EF1DE-BBC4-474D-80BD-5E9561E1CFC3}" type="datetimeFigureOut">
              <a:rPr lang="th-TH" smtClean="0"/>
              <a:t>26/07/65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9872-05A0-432F-95FA-7550D853BB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2837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EF1DE-BBC4-474D-80BD-5E9561E1CFC3}" type="datetimeFigureOut">
              <a:rPr lang="th-TH" smtClean="0"/>
              <a:t>26/07/65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9872-05A0-432F-95FA-7550D853BB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82765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EF1DE-BBC4-474D-80BD-5E9561E1CFC3}" type="datetimeFigureOut">
              <a:rPr lang="th-TH" smtClean="0"/>
              <a:t>26/07/65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9872-05A0-432F-95FA-7550D853BB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6137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EF1DE-BBC4-474D-80BD-5E9561E1CFC3}" type="datetimeFigureOut">
              <a:rPr lang="th-TH" smtClean="0"/>
              <a:t>26/07/65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9872-05A0-432F-95FA-7550D853BB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1731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EF1DE-BBC4-474D-80BD-5E9561E1CFC3}" type="datetimeFigureOut">
              <a:rPr lang="th-TH" smtClean="0"/>
              <a:t>26/07/65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9872-05A0-432F-95FA-7550D853BB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90879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EF1DE-BBC4-474D-80BD-5E9561E1CFC3}" type="datetimeFigureOut">
              <a:rPr lang="th-TH" smtClean="0"/>
              <a:t>26/07/65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9872-05A0-432F-95FA-7550D853BB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3297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EF1DE-BBC4-474D-80BD-5E9561E1CFC3}" type="datetimeFigureOut">
              <a:rPr lang="th-TH" smtClean="0"/>
              <a:t>26/07/65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9872-05A0-432F-95FA-7550D853BB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9581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EF1DE-BBC4-474D-80BD-5E9561E1CFC3}" type="datetimeFigureOut">
              <a:rPr lang="th-TH" smtClean="0"/>
              <a:t>26/07/65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9872-05A0-432F-95FA-7550D853BB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3642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EF1DE-BBC4-474D-80BD-5E9561E1CFC3}" type="datetimeFigureOut">
              <a:rPr lang="th-TH" smtClean="0"/>
              <a:t>26/07/65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29872-05A0-432F-95FA-7550D853BB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32896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EF1DE-BBC4-474D-80BD-5E9561E1CFC3}" type="datetimeFigureOut">
              <a:rPr lang="th-TH" smtClean="0"/>
              <a:t>26/07/65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29872-05A0-432F-95FA-7550D853BB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5702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93C74-348E-6A79-8BCC-769729120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97758"/>
          </a:xfrm>
        </p:spPr>
        <p:txBody>
          <a:bodyPr>
            <a:normAutofit fontScale="90000"/>
          </a:bodyPr>
          <a:lstStyle/>
          <a:p>
            <a:pPr algn="ctr"/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คำชี้แจงสำหรับชุดนำเสนอนี้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90554-798F-C0D5-0F73-8BFC6190B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120462"/>
            <a:ext cx="8707661" cy="5056501"/>
          </a:xfrm>
        </p:spPr>
        <p:txBody>
          <a:bodyPr>
            <a:normAutofit fontScale="77500" lnSpcReduction="20000"/>
          </a:bodyPr>
          <a:lstStyle/>
          <a:p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ชุดนำเสนอนี้ออกแบบมาเพื่อใช้พูดคุยกับ ๓ กลไกหลักของ สอ.พช. ในพื้นที่ ได้แก่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:</a:t>
            </a:r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คณะกรรมการบริหารกลุ่มสมาชิก ผู้แทนสมาชิก และตัวแทนสหกรณ์ </a:t>
            </a:r>
          </a:p>
          <a:p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วัตถุประสงค์ - เพื่อให้เข้าใจและตระหนักในความสำคัญของบทบาทของตน ที่ต้องทำงานร่วมกันกับอีก ๒ กลไกหลักของ สอ.พช. ได้แก่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:</a:t>
            </a:r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 คณะกรรมการดำเนินการ และ เจ้าหน้าที่สหกรณ์</a:t>
            </a:r>
          </a:p>
          <a:p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การนำเสนอนี้ ให้น้ำหนักไปที่ </a:t>
            </a:r>
            <a:r>
              <a:rPr lang="th-TH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๓ กลไกหลักในพื้นที่ </a:t>
            </a:r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ซึ่งอยู่ใกล้ชิดกับ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มวลสมาชิก</a:t>
            </a:r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ที่สุด</a:t>
            </a:r>
          </a:p>
          <a:p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แนวคิดสำคัญของชุดนำเสนอนี้ ประกอบด้วย</a:t>
            </a:r>
          </a:p>
          <a:p>
            <a:pPr marL="541338" lvl="1" indent="-271463">
              <a:buFont typeface="+mj-cs"/>
              <a:buAutoNum type="thaiNumPeriod"/>
            </a:pPr>
            <a:r>
              <a:rPr lang="th-TH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สหกรณ์เป็นองค์ธุรกิจที่</a:t>
            </a: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ต้องสร้างรายได้</a:t>
            </a:r>
            <a:r>
              <a:rPr lang="th-TH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มา</a:t>
            </a: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เพื่อพัฒนาคุณภาพชีวิตของมวลสมาชิก </a:t>
            </a:r>
            <a:r>
              <a:rPr lang="th-TH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ซึ่งเป้าหมายทางการเงินของสหกรณ์ควร</a:t>
            </a: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มีความสมดุล</a:t>
            </a:r>
            <a:r>
              <a:rPr lang="th-TH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กับเป้าหมายทางสังคม(ซึ่งมีผลต่อคุณภาพชีวิตของสมาชิก)</a:t>
            </a:r>
          </a:p>
          <a:p>
            <a:pPr marL="541338" lvl="1" indent="-271463">
              <a:buFont typeface="+mj-cs"/>
              <a:buAutoNum type="thaiNumPeriod"/>
            </a:pPr>
            <a:r>
              <a:rPr lang="th-TH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สหกรณ์ เป็นองค์กร ที่มี “ความเป็นองค์รวม” ที่ทุกองค์คา</a:t>
            </a:r>
            <a:r>
              <a:rPr lang="th-TH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พยพ</a:t>
            </a:r>
            <a:r>
              <a:rPr lang="th-TH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/ทุกส่วน ทุกกลไก (รวมถึงสมาชิกด้วย) ล้วนมีความสัมพันธ์กัน จึงส่งผลกระทบถึงกันเสมอ  ...คุณภาพของมวลสมาชิก (สมาชิกทั่วไป และสมาชิกที่อาสาเข้ามาเป็น “กลไกหลักของ สอ.พช.”) จะเป็นเงื่อนไขสำคัญให้ สอ.พช. บรรลุวิสัยทัศน์ (ซึ่งมี ๒ ด้าน)</a:t>
            </a:r>
          </a:p>
          <a:p>
            <a:pPr marL="541338" lvl="1" indent="-271463">
              <a:buFont typeface="+mj-cs"/>
              <a:buAutoNum type="thaiNumPeriod"/>
            </a:pPr>
            <a:r>
              <a:rPr lang="th-TH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ปัจจัย/เงื่อนไขเบื้องต้นของการบริหารจัดการ สอ.พช. เพื่อบรรลุวิสัยทัศน์ คือ “ข้อมูลเพื่อการดูแล” (ข้อมูลปัญหา/ความเดือดร้อน/ความต้องการของสมาชิก) ....ซึ่ง ๓ กลไกหลักในพื้นที่จะรวบรวมให้ได้</a:t>
            </a:r>
          </a:p>
          <a:p>
            <a:pPr marL="541338" lvl="1" indent="-271463">
              <a:buFont typeface="+mj-cs"/>
              <a:buAutoNum type="thaiNumPeriod"/>
            </a:pPr>
            <a:r>
              <a:rPr lang="th-TH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โครงข่ายการสื่อสารทั่วทั้งองค์กร (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Total Organization Communication Network: TOC-Net) </a:t>
            </a:r>
            <a:r>
              <a:rPr lang="th-TH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ที่ใช้โปรแกรม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LINE</a:t>
            </a:r>
            <a:r>
              <a:rPr lang="th-TH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 เป็นพื้นฐาน จะช่วยเพิ่มประสิทธิภาพการสื่อสารของสหกรณ์ได้มาก ซึ่งจะขึ้นอยู่กับ ๓ กลไกหลักในพื้นที่เช่นกัน</a:t>
            </a:r>
          </a:p>
        </p:txBody>
      </p:sp>
    </p:spTree>
    <p:extLst>
      <p:ext uri="{BB962C8B-B14F-4D97-AF65-F5344CB8AC3E}">
        <p14:creationId xmlns:p14="http://schemas.microsoft.com/office/powerpoint/2010/main" val="157037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949ADEA-49FD-B89F-5380-89B114FD2C2E}"/>
              </a:ext>
            </a:extLst>
          </p:cNvPr>
          <p:cNvSpPr txBox="1">
            <a:spLocks/>
          </p:cNvSpPr>
          <p:nvPr/>
        </p:nvSpPr>
        <p:spPr>
          <a:xfrm>
            <a:off x="241413" y="1507268"/>
            <a:ext cx="9366226" cy="157044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th-TH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D9C7D57-87F9-AA57-8515-5D7D4CCAF93C}"/>
              </a:ext>
            </a:extLst>
          </p:cNvPr>
          <p:cNvSpPr txBox="1">
            <a:spLocks/>
          </p:cNvSpPr>
          <p:nvPr/>
        </p:nvSpPr>
        <p:spPr>
          <a:xfrm>
            <a:off x="298361" y="1658653"/>
            <a:ext cx="6295622" cy="148615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8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๑-เรื่องเงิน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89DD4B9-358A-9D86-E87E-97A83D47F0F5}"/>
              </a:ext>
            </a:extLst>
          </p:cNvPr>
          <p:cNvSpPr txBox="1">
            <a:spLocks/>
          </p:cNvSpPr>
          <p:nvPr/>
        </p:nvSpPr>
        <p:spPr>
          <a:xfrm>
            <a:off x="539774" y="3144804"/>
            <a:ext cx="9366226" cy="107504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๒-เรื่องที่ไม่ใช่เงิน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4CEE8C-574F-A86D-E7AD-115ECE1BA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365127"/>
            <a:ext cx="9224963" cy="122643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th-TH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เรื่องสำคัญ</a:t>
            </a:r>
            <a:r>
              <a:rPr lang="th-TH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ของสหกรณ์</a:t>
            </a:r>
            <a:r>
              <a:rPr lang="th-TH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มีอะไรบ้าง</a:t>
            </a:r>
            <a:endParaRPr lang="th-TH" sz="4800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4EF900B-4EA7-18D1-4E8E-764E4DAAD248}"/>
              </a:ext>
            </a:extLst>
          </p:cNvPr>
          <p:cNvSpPr txBox="1">
            <a:spLocks/>
          </p:cNvSpPr>
          <p:nvPr/>
        </p:nvSpPr>
        <p:spPr>
          <a:xfrm>
            <a:off x="602021" y="4380492"/>
            <a:ext cx="9366226" cy="18288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3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  <a:r>
              <a:rPr lang="en-US" sz="13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 ?</a:t>
            </a:r>
            <a:endParaRPr lang="th-TH" sz="13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761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2" grpId="0" build="p"/>
      <p:bldP spid="1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A85DC-38A6-43DF-A164-B863E584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218941"/>
            <a:ext cx="8543925" cy="189319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th-TH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งานเรื่องเงิน</a:t>
            </a:r>
            <a:br>
              <a:rPr lang="th-TH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ที่สหกรณ์ต้องทำ </a:t>
            </a:r>
            <a:r>
              <a:rPr lang="th-TH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มีอะไรบ้าง</a:t>
            </a:r>
            <a:endParaRPr lang="th-TH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DE42A-CB66-08D5-24E8-5218FB710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2112135"/>
            <a:ext cx="8543924" cy="406482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รวบรวมเงินออม (หุ้น) ของสมาชิก</a:t>
            </a:r>
          </a:p>
          <a:p>
            <a:r>
              <a:rPr lang="th-TH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จัดสินเชื่อให้กับสมาชิก </a:t>
            </a:r>
            <a:r>
              <a:rPr lang="en-US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th-TH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</a:t>
            </a:r>
            <a:r>
              <a:rPr lang="en-US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&amp; </a:t>
            </a:r>
            <a:r>
              <a:rPr lang="th-TH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รับ</a:t>
            </a:r>
            <a:r>
              <a:rPr lang="en-US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th-TH" sz="4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นำไปลงทุน/ฝาก </a:t>
            </a:r>
            <a:r>
              <a:rPr lang="th-TH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เพื่อหารายได้</a:t>
            </a:r>
            <a:r>
              <a:rPr lang="en-US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-&gt;</a:t>
            </a:r>
            <a:r>
              <a:rPr lang="th-TH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กำไร</a:t>
            </a:r>
          </a:p>
          <a:p>
            <a:r>
              <a:rPr lang="th-TH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จ่ายสันนิบาตสหกรณ์</a:t>
            </a:r>
          </a:p>
          <a:p>
            <a:r>
              <a:rPr lang="th-TH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ออมเงิน </a:t>
            </a:r>
            <a:r>
              <a:rPr lang="en-US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-&gt;</a:t>
            </a:r>
            <a:r>
              <a:rPr lang="th-TH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เป็นทุนสำรอง</a:t>
            </a:r>
            <a:endParaRPr lang="th-TH" sz="4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จัดสวัสดิการให้กับสมาชิก</a:t>
            </a:r>
          </a:p>
          <a:p>
            <a:endParaRPr lang="th-TH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27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A85DC-38A6-43DF-A164-B863E584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218941"/>
            <a:ext cx="8543925" cy="189319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th-TH" sz="6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งาน</a:t>
            </a:r>
            <a:r>
              <a:rPr lang="th-TH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ที่ไม่ใช่</a:t>
            </a:r>
            <a:r>
              <a:rPr lang="th-TH" sz="6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เรื่องเงิน</a:t>
            </a:r>
            <a:br>
              <a:rPr lang="th-TH" sz="6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ที่สหกรณ์ต้องทำมีอะไรบ้าง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DE42A-CB66-08D5-24E8-5218FB710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2112135"/>
            <a:ext cx="8543924" cy="43401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th-TH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? ? ? ?</a:t>
            </a:r>
          </a:p>
          <a:p>
            <a:pPr>
              <a:lnSpc>
                <a:spcPct val="100000"/>
              </a:lnSpc>
            </a:pPr>
            <a:r>
              <a:rPr lang="th-TH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เรื่องทางสังคม</a:t>
            </a:r>
            <a:r>
              <a:rPr lang="en-US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…=&gt;</a:t>
            </a:r>
            <a:r>
              <a:rPr lang="th-TH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คุณสมบัติ/ความประพฤติ</a:t>
            </a:r>
            <a:r>
              <a:rPr lang="th-TH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ที่ดีงาม</a:t>
            </a:r>
            <a:r>
              <a:rPr lang="th-TH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ของสมาชิก (</a:t>
            </a:r>
            <a:r>
              <a:rPr lang="th-TH" sz="4000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คุณธรรม</a:t>
            </a:r>
            <a:r>
              <a:rPr lang="th-TH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lvl="1">
              <a:lnSpc>
                <a:spcPct val="100000"/>
              </a:lnSpc>
            </a:pP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ส่วนตัว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US" sz="3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3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จัดการเงินตนเองและครอบครัว (</a:t>
            </a:r>
            <a:r>
              <a:rPr lang="th-TH" sz="36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รับผิดชอบตัวเอง </a:t>
            </a:r>
            <a:r>
              <a:rPr lang="en-US" sz="36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th-TH" sz="36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ครอบครัว...ให้มั่นคง</a:t>
            </a:r>
            <a:r>
              <a:rPr lang="th-TH" sz="3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lvl="1">
              <a:lnSpc>
                <a:spcPct val="100000"/>
              </a:lnSpc>
            </a:pP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ส่วนรวม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3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ซื่อสัตย์ เสียสละ รับผิดชอบ เห็นอกเห็นใจกัน ไว้วางใจกัน ...(</a:t>
            </a:r>
            <a:r>
              <a:rPr lang="th-TH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ต่อเพื่อนสมาชิก / คนในสังคม...ให้มีความผาสุก</a:t>
            </a:r>
            <a:r>
              <a:rPr lang="th-TH" sz="3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th-TH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08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08B0E-7B0B-9B32-C5D4-06DA51888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394" y="329783"/>
            <a:ext cx="8823570" cy="2353455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/>
            <a:r>
              <a:rPr lang="th-TH" sz="7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ความสำเร็จปลายทาง</a:t>
            </a:r>
            <a:r>
              <a:rPr lang="th-TH" sz="7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</a:t>
            </a:r>
            <a:r>
              <a:rPr lang="th-TH" sz="7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สหกรณ์</a:t>
            </a:r>
            <a:r>
              <a:rPr lang="th-TH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ดูจากอะไร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th-TH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D3879-EA18-6DEE-4F76-AFC0FF91B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394" y="2867608"/>
            <a:ext cx="9012430" cy="1728356"/>
          </a:xfrm>
          <a:solidFill>
            <a:srgbClr val="0070C0"/>
          </a:solidFill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th-TH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สอ.พช. </a:t>
            </a: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=&gt;</a:t>
            </a:r>
            <a:r>
              <a:rPr lang="th-TH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องค์กรทันสมัย  โดดเด่น เป็นที่ประจักษ์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4D731ED-EFFA-4B04-A6E4-B8784D161443}"/>
              </a:ext>
            </a:extLst>
          </p:cNvPr>
          <p:cNvSpPr txBox="1">
            <a:spLocks/>
          </p:cNvSpPr>
          <p:nvPr/>
        </p:nvSpPr>
        <p:spPr>
          <a:xfrm>
            <a:off x="412124" y="5525037"/>
            <a:ext cx="9012430" cy="1105023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th-TH" sz="5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สมาชิกมีความมั่นคง อย่างยั่งยืน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1A9365F3-E2FD-F724-DB41-B863717FFAFD}"/>
              </a:ext>
            </a:extLst>
          </p:cNvPr>
          <p:cNvSpPr/>
          <p:nvPr/>
        </p:nvSpPr>
        <p:spPr>
          <a:xfrm>
            <a:off x="4288664" y="4594379"/>
            <a:ext cx="1282521" cy="93065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061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10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08B0E-7B0B-9B32-C5D4-06DA51888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078" y="2083385"/>
            <a:ext cx="9012430" cy="1117082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th-TH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สงครามนี้ใหญ่หลวงนัก</a:t>
            </a:r>
            <a:endParaRPr lang="th-TH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F4E20BE-9DB2-6D2F-1959-D74606D593FB}"/>
              </a:ext>
            </a:extLst>
          </p:cNvPr>
          <p:cNvSpPr txBox="1">
            <a:spLocks/>
          </p:cNvSpPr>
          <p:nvPr/>
        </p:nvSpPr>
        <p:spPr>
          <a:xfrm>
            <a:off x="456239" y="4390700"/>
            <a:ext cx="4410790" cy="828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สำนักงานสหกรณ์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0A3FD81-0C7D-EA77-2A8A-68F0BB59C30B}"/>
              </a:ext>
            </a:extLst>
          </p:cNvPr>
          <p:cNvSpPr txBox="1">
            <a:spLocks/>
          </p:cNvSpPr>
          <p:nvPr/>
        </p:nvSpPr>
        <p:spPr>
          <a:xfrm>
            <a:off x="4910184" y="4198670"/>
            <a:ext cx="4671698" cy="2250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5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ศักยภาพของ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๕ กลไกบริหาร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(แบบมีส่วนร่วม)</a:t>
            </a:r>
            <a:endParaRPr lang="th-TH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9F7C613-E488-2452-8EC2-CF387E4C7600}"/>
              </a:ext>
            </a:extLst>
          </p:cNvPr>
          <p:cNvSpPr txBox="1">
            <a:spLocks/>
          </p:cNvSpPr>
          <p:nvPr/>
        </p:nvSpPr>
        <p:spPr>
          <a:xfrm>
            <a:off x="5120109" y="3355015"/>
            <a:ext cx="4329653" cy="828207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th-TH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จุดแตกหักอยู่ที่อะไร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D4B09A8-D183-F4E3-9AF5-FF6003B4DEE7}"/>
              </a:ext>
            </a:extLst>
          </p:cNvPr>
          <p:cNvSpPr txBox="1">
            <a:spLocks/>
          </p:cNvSpPr>
          <p:nvPr/>
        </p:nvSpPr>
        <p:spPr>
          <a:xfrm>
            <a:off x="456239" y="5431571"/>
            <a:ext cx="4453944" cy="828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กลุ่ม(มวล)สมาชิก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0F69979-1D8B-7247-C415-CB5123C03FB7}"/>
              </a:ext>
            </a:extLst>
          </p:cNvPr>
          <p:cNvSpPr txBox="1">
            <a:spLocks/>
          </p:cNvSpPr>
          <p:nvPr/>
        </p:nvSpPr>
        <p:spPr>
          <a:xfrm>
            <a:off x="459345" y="408986"/>
            <a:ext cx="9012430" cy="1105023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th-TH" sz="5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สมาชิกมีความมั่นคง อย่างยั่งยืน</a:t>
            </a:r>
          </a:p>
        </p:txBody>
      </p:sp>
      <p:sp>
        <p:nvSpPr>
          <p:cNvPr id="4" name="Arrow: Up 3">
            <a:extLst>
              <a:ext uri="{FF2B5EF4-FFF2-40B4-BE49-F238E27FC236}">
                <a16:creationId xmlns:a16="http://schemas.microsoft.com/office/drawing/2014/main" id="{BAD270E5-C82D-A99B-A1AB-57AEE515ACAA}"/>
              </a:ext>
            </a:extLst>
          </p:cNvPr>
          <p:cNvSpPr/>
          <p:nvPr/>
        </p:nvSpPr>
        <p:spPr>
          <a:xfrm>
            <a:off x="2524259" y="1369338"/>
            <a:ext cx="4584879" cy="697882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B366647-30A2-9416-53F3-C6A7EEA11840}"/>
              </a:ext>
            </a:extLst>
          </p:cNvPr>
          <p:cNvSpPr txBox="1">
            <a:spLocks/>
          </p:cNvSpPr>
          <p:nvPr/>
        </p:nvSpPr>
        <p:spPr>
          <a:xfrm>
            <a:off x="487045" y="3355014"/>
            <a:ext cx="4329653" cy="82820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th-TH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สมรภูมิ...อยู่ที่ไหน</a:t>
            </a:r>
          </a:p>
        </p:txBody>
      </p:sp>
    </p:spTree>
    <p:extLst>
      <p:ext uri="{BB962C8B-B14F-4D97-AF65-F5344CB8AC3E}">
        <p14:creationId xmlns:p14="http://schemas.microsoft.com/office/powerpoint/2010/main" val="1491175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uiExpand="1" build="p"/>
      <p:bldP spid="7" grpId="0" uiExpand="1" build="p"/>
      <p:bldP spid="10" grpId="0" uiExpand="1" build="p" animBg="1"/>
      <p:bldP spid="11" grpId="0" uiExpand="1" build="p"/>
      <p:bldP spid="4" grpId="0" animBg="1"/>
      <p:bldP spid="12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08B0E-7B0B-9B32-C5D4-06DA51888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29783"/>
            <a:ext cx="8543925" cy="2353455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/>
            <a:r>
              <a:rPr lang="th-TH" sz="8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ความท้าทาย</a:t>
            </a:r>
            <a:br>
              <a:rPr lang="th-TH" sz="8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8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 สอ.พช.</a:t>
            </a:r>
            <a:endParaRPr lang="th-TH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D3879-EA18-6DEE-4F76-AFC0FF91B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165" y="3009275"/>
            <a:ext cx="8747658" cy="82820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ร่วมกันทำ ๕ กลไก(เฟือง)ให้มีศักยภาพ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F4E20BE-9DB2-6D2F-1959-D74606D593FB}"/>
              </a:ext>
            </a:extLst>
          </p:cNvPr>
          <p:cNvSpPr txBox="1">
            <a:spLocks/>
          </p:cNvSpPr>
          <p:nvPr/>
        </p:nvSpPr>
        <p:spPr>
          <a:xfrm>
            <a:off x="347522" y="4005932"/>
            <a:ext cx="4841819" cy="8282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ช่วยเหลือตนเอง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8BFBB9F-4578-28D4-FA20-814A582828EF}"/>
              </a:ext>
            </a:extLst>
          </p:cNvPr>
          <p:cNvSpPr txBox="1">
            <a:spLocks/>
          </p:cNvSpPr>
          <p:nvPr/>
        </p:nvSpPr>
        <p:spPr>
          <a:xfrm>
            <a:off x="335032" y="4817898"/>
            <a:ext cx="4841819" cy="8282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ช่วยเหลือกันและกัน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0A3FD81-0C7D-EA77-2A8A-68F0BB59C30B}"/>
              </a:ext>
            </a:extLst>
          </p:cNvPr>
          <p:cNvSpPr txBox="1">
            <a:spLocks/>
          </p:cNvSpPr>
          <p:nvPr/>
        </p:nvSpPr>
        <p:spPr>
          <a:xfrm>
            <a:off x="5341747" y="4005932"/>
            <a:ext cx="4329653" cy="8282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th-TH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สนอง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ความต้องการ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173FE02-4DEF-26CD-72B4-41ACF1F88FDD}"/>
              </a:ext>
            </a:extLst>
          </p:cNvPr>
          <p:cNvSpPr txBox="1">
            <a:spLocks/>
          </p:cNvSpPr>
          <p:nvPr/>
        </p:nvSpPr>
        <p:spPr>
          <a:xfrm>
            <a:off x="5329257" y="4817898"/>
            <a:ext cx="4329653" cy="8282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th-TH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แก้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ปัญหาเดือดร้อน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7ECD3662-D629-0CEF-4B82-42D2D24B9D84}"/>
              </a:ext>
            </a:extLst>
          </p:cNvPr>
          <p:cNvSpPr/>
          <p:nvPr/>
        </p:nvSpPr>
        <p:spPr>
          <a:xfrm>
            <a:off x="4814588" y="3970334"/>
            <a:ext cx="514669" cy="1675771"/>
          </a:xfrm>
          <a:prstGeom prst="rightBrace">
            <a:avLst>
              <a:gd name="adj1" fmla="val 8333"/>
              <a:gd name="adj2" fmla="val 48211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802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uiExpand="1" build="p"/>
      <p:bldP spid="6" grpId="0" uiExpand="1" build="p"/>
      <p:bldP spid="7" grpId="0" uiExpand="1" build="p"/>
      <p:bldP spid="8" grpId="0" uiExpand="1" build="p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E77CE-AA6D-A31A-359B-75389820359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โครงข่ายการสื่อสารทั่วทั้งองค์กร </a:t>
            </a:r>
            <a:b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(Total Organization Communication Network: TOC Net)</a:t>
            </a:r>
            <a:endParaRPr lang="th-TH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558CF-68D1-AE47-4C47-1918C39C0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825625"/>
            <a:ext cx="8385689" cy="4351338"/>
          </a:xfrm>
        </p:spPr>
        <p:txBody>
          <a:bodyPr>
            <a:normAutofit/>
          </a:bodyPr>
          <a:lstStyle/>
          <a:p>
            <a:pPr marL="180975" indent="-180975">
              <a:lnSpc>
                <a:spcPct val="100000"/>
              </a:lnSpc>
            </a:pPr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การสื่อสารจาก</a:t>
            </a:r>
            <a:r>
              <a:rPr lang="th-TH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สหกรณ์ฯ</a:t>
            </a:r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-&gt; </a:t>
            </a:r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ผู้แทนสมาชิก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ตัวแทนสหกรณ์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</a:t>
            </a:r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คณะกรรมการบริหารกลุ่มสมาชิก และต่อไปถึง</a:t>
            </a:r>
            <a:r>
              <a:rPr lang="th-TH" sz="3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มวลสมาชิก</a:t>
            </a:r>
            <a:r>
              <a:rPr lang="th-TH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มีประสิทธิภาพ</a:t>
            </a:r>
          </a:p>
          <a:p>
            <a:pPr marL="180975" indent="-180975">
              <a:lnSpc>
                <a:spcPct val="100000"/>
              </a:lnSpc>
            </a:pPr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ใช้ประโยชน์จาก </a:t>
            </a:r>
            <a:r>
              <a:rPr lang="en-US" sz="3200" b="1" dirty="0">
                <a:solidFill>
                  <a:srgbClr val="00A44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LINE Application </a:t>
            </a:r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ช่วยให้สื่อสารได้ครอบคลุม</a:t>
            </a:r>
            <a:r>
              <a:rPr lang="th-TH" sz="3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มวลสมาชิก</a:t>
            </a:r>
          </a:p>
          <a:p>
            <a:pPr marL="180975" indent="-180975">
              <a:lnSpc>
                <a:spcPct val="100000"/>
              </a:lnSpc>
            </a:pPr>
            <a:r>
              <a:rPr lang="th-TH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กลไก ๑-๒-๓ </a:t>
            </a:r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ดูแล-ช่วยเหลือ เป็นที่ปรึกษาแก่  </a:t>
            </a:r>
            <a:r>
              <a:rPr lang="th-TH" sz="3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มวลสมาชิก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ใกล้ชิด ทั่วถึง </a:t>
            </a:r>
          </a:p>
          <a:p>
            <a:pPr>
              <a:lnSpc>
                <a:spcPct val="100000"/>
              </a:lnSpc>
            </a:pPr>
            <a:endParaRPr lang="th-TH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482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E77CE-AA6D-A31A-359B-753898203599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th-TH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ขอความร่วมมือ</a:t>
            </a:r>
            <a:r>
              <a:rPr lang="th-TH" dirty="0">
                <a:solidFill>
                  <a:srgbClr val="00A44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เพื่อสร้างสรรค์</a:t>
            </a:r>
            <a:r>
              <a:rPr lang="th-TH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สอ.พช.</a:t>
            </a:r>
            <a:b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49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ร่วมกัน</a:t>
            </a:r>
            <a:endParaRPr lang="th-TH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558CF-68D1-AE47-4C47-1918C39C0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522" y="1825625"/>
            <a:ext cx="8797813" cy="466724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th-TH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จัดให้มีไลน์กลุ่ม </a:t>
            </a:r>
            <a:r>
              <a:rPr lang="th-TH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เฉพาะผู้แทน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สมาชิก </a:t>
            </a:r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1:40)</a:t>
            </a:r>
            <a:endParaRPr lang="th-TH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เชิญชวนสมาชิกเข้าไลน์กลุ่มฯ </a:t>
            </a:r>
            <a:r>
              <a:rPr lang="th-TH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(มากเท่าที่ทำได้)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จัดทำ</a:t>
            </a:r>
            <a:r>
              <a:rPr lang="th-TH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th-TH" sz="3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ข้อมูลเพื่อการดูแล</a:t>
            </a:r>
            <a:r>
              <a:rPr lang="th-TH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</a:t>
            </a:r>
            <a:r>
              <a:rPr lang="th-TH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</a:t>
            </a:r>
            <a:r>
              <a:rPr lang="th-TH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สมาชิก</a:t>
            </a:r>
            <a:r>
              <a:rPr lang="th-TH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</a:t>
            </a:r>
            <a:r>
              <a:rPr lang="th-TH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ผู้แทนสมาชิก</a:t>
            </a:r>
            <a:r>
              <a:rPr lang="th-TH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แต่ละคน</a:t>
            </a:r>
            <a:r>
              <a:rPr lang="th-TH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ช่วยอาสา</a:t>
            </a:r>
            <a:r>
              <a:rPr lang="th-TH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ดูแล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(1:40)</a:t>
            </a:r>
            <a:endParaRPr lang="th-TH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th-TH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ใช้</a:t>
            </a:r>
            <a:r>
              <a:rPr lang="th-TH" sz="3200" dirty="0">
                <a:solidFill>
                  <a:srgbClr val="00A44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>
                <a:solidFill>
                  <a:srgbClr val="00A44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LINE</a:t>
            </a:r>
            <a:r>
              <a:rPr lang="th-TH" sz="3200" dirty="0">
                <a:solidFill>
                  <a:srgbClr val="00A44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>
                <a:solidFill>
                  <a:srgbClr val="00A44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Official Account </a:t>
            </a:r>
            <a:r>
              <a:rPr lang="th-TH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 สอ.พช. เพื่อการสื่อสารที่มีประสิทธิภาพยิ่งขึ้น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th-TH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ผู้แทนสมาชิกทุกคนใช้ </a:t>
            </a:r>
            <a:r>
              <a:rPr lang="en-US" sz="2800" dirty="0">
                <a:solidFill>
                  <a:srgbClr val="00A44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LINE</a:t>
            </a:r>
            <a:r>
              <a:rPr lang="th-TH" sz="2800" dirty="0">
                <a:solidFill>
                  <a:srgbClr val="00A44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>
                <a:solidFill>
                  <a:srgbClr val="00A44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Official Account</a:t>
            </a:r>
            <a:r>
              <a:rPr lang="th-TH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สอ.พช.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th-TH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สื่อสาร ข้อคำถามทั้งปวงกับ เจ้าหน้าที่ </a:t>
            </a:r>
            <a:r>
              <a:rPr lang="th-TH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ตามระบบ</a:t>
            </a:r>
          </a:p>
        </p:txBody>
      </p:sp>
    </p:spTree>
    <p:extLst>
      <p:ext uri="{BB962C8B-B14F-4D97-AF65-F5344CB8AC3E}">
        <p14:creationId xmlns:p14="http://schemas.microsoft.com/office/powerpoint/2010/main" val="9651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35E60-F827-7DA5-5E09-EF112E4111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3640" y="1122363"/>
            <a:ext cx="9028090" cy="1595079"/>
          </a:xfrm>
          <a:solidFill>
            <a:srgbClr val="FFFF00"/>
          </a:solidFill>
        </p:spPr>
        <p:txBody>
          <a:bodyPr anchor="ctr">
            <a:normAutofit fontScale="90000"/>
          </a:bodyPr>
          <a:lstStyle/>
          <a:p>
            <a:r>
              <a:rPr lang="th-TH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กลไก</a:t>
            </a:r>
            <a:r>
              <a:rPr lang="th-TH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บริหารสหกรณ์</a:t>
            </a:r>
            <a:br>
              <a:rPr lang="th-TH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แบบมีส่วนร่วม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ECA4451-5849-9411-4D08-6E1B2D65F158}"/>
              </a:ext>
            </a:extLst>
          </p:cNvPr>
          <p:cNvSpPr txBox="1">
            <a:spLocks/>
          </p:cNvSpPr>
          <p:nvPr/>
        </p:nvSpPr>
        <p:spPr>
          <a:xfrm>
            <a:off x="463640" y="2717442"/>
            <a:ext cx="9028090" cy="1595079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สร้างพลังสมาชิก (ผู้ถือหุ้น)</a:t>
            </a:r>
          </a:p>
          <a:p>
            <a:r>
              <a:rPr lang="th-TH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เพื่อร่วมกันบริหารสหกรณ์และบริการสมาชิก</a:t>
            </a:r>
          </a:p>
        </p:txBody>
      </p:sp>
    </p:spTree>
    <p:extLst>
      <p:ext uri="{BB962C8B-B14F-4D97-AF65-F5344CB8AC3E}">
        <p14:creationId xmlns:p14="http://schemas.microsoft.com/office/powerpoint/2010/main" val="203323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08B0E-7B0B-9B32-C5D4-06DA51888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571222"/>
            <a:ext cx="8926603" cy="814927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th-TH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คำสำคัญ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D3879-EA18-6DEE-4F76-AFC0FF91B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7" y="2485622"/>
            <a:ext cx="8926603" cy="3567448"/>
          </a:xfrm>
        </p:spPr>
        <p:txBody>
          <a:bodyPr>
            <a:normAutofit/>
          </a:bodyPr>
          <a:lstStyle/>
          <a:p>
            <a:pPr algn="ctr"/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กลไก </a:t>
            </a:r>
          </a:p>
          <a:p>
            <a:pPr algn="ctr"/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การบริหารแบบมีส่วนร่วม</a:t>
            </a:r>
          </a:p>
          <a:p>
            <a:pPr algn="ctr"/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ร่วมกันบริหาร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งาน(ของ)สหกรณ์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</a:t>
            </a:r>
            <a:endParaRPr lang="th-TH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สมาชิก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&lt;=&gt;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ผู้ถือหุ้น</a:t>
            </a:r>
          </a:p>
          <a:p>
            <a:pPr algn="ctr"/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สร้างพลัง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6E76055-3CDE-D27A-5831-FBF024C47C16}"/>
              </a:ext>
            </a:extLst>
          </p:cNvPr>
          <p:cNvSpPr txBox="1">
            <a:spLocks/>
          </p:cNvSpPr>
          <p:nvPr/>
        </p:nvSpPr>
        <p:spPr>
          <a:xfrm>
            <a:off x="579550" y="88343"/>
            <a:ext cx="9028090" cy="1324623"/>
          </a:xfrm>
          <a:prstGeom prst="round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540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กลไกบริหารแบบมีส่วนร่วม</a:t>
            </a:r>
            <a:endParaRPr lang="th-TH" sz="5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41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B4B87-F621-558E-4298-A78A3969871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th-TH" sz="6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ชวนคุย-ชวนคิด....ด้วยกัน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C51E4-181A-559F-58B0-A24CB7644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เห็นคำว่า กลไก – </a:t>
            </a:r>
            <a:r>
              <a:rPr lang="th-TH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นึกถึงอะไรบ้าง</a:t>
            </a:r>
          </a:p>
          <a:p>
            <a:pPr lvl="1"/>
            <a:r>
              <a:rPr lang="th-TH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เฟือง</a:t>
            </a:r>
          </a:p>
          <a:p>
            <a:r>
              <a:rPr lang="th-TH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ได้ยินคำว่า “</a:t>
            </a:r>
            <a:r>
              <a:rPr lang="th-TH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เฟือง</a:t>
            </a:r>
            <a:r>
              <a:rPr lang="th-TH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- </a:t>
            </a:r>
            <a:r>
              <a:rPr lang="th-TH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นึกถึงอะไรบ้าง</a:t>
            </a:r>
          </a:p>
          <a:p>
            <a:pPr lvl="1"/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นาฬิกาโบราณ /นาฬิกา (ไขลาน)</a:t>
            </a:r>
          </a:p>
          <a:p>
            <a:pPr lvl="1"/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รถยนต์ (มีเครื่องยนต์-กลไก)</a:t>
            </a:r>
          </a:p>
          <a:p>
            <a:pPr lvl="1"/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จักรยาน</a:t>
            </a:r>
          </a:p>
          <a:p>
            <a:pPr lvl="1"/>
            <a:endParaRPr lang="th-TH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2" descr="Cartoon Red Alarm Clock, Cartoon, Clock, Simple PNG Transparent Clipart  Image and PSD File for Free Download | Clock clipart, Clock, Alarm clock">
            <a:extLst>
              <a:ext uri="{FF2B5EF4-FFF2-40B4-BE49-F238E27FC236}">
                <a16:creationId xmlns:a16="http://schemas.microsoft.com/office/drawing/2014/main" id="{2AFC8D7D-6382-BEFE-2245-13ECDBC7A8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7503" y="4418900"/>
            <a:ext cx="1160642" cy="1633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Bike bicycle clipart free clipart images 2 - Cliparting.com">
            <a:extLst>
              <a:ext uri="{FF2B5EF4-FFF2-40B4-BE49-F238E27FC236}">
                <a16:creationId xmlns:a16="http://schemas.microsoft.com/office/drawing/2014/main" id="{B197DCD5-7DDB-B530-1F87-A6E64880A7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809" y="5235648"/>
            <a:ext cx="2367676" cy="152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918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B4B87-F621-558E-4298-A78A3969871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th-TH" sz="6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ทุกสิ่ง อยู่เป็นระบบ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C51E4-181A-559F-58B0-A24CB7644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9" y="1825625"/>
            <a:ext cx="4760391" cy="4351338"/>
          </a:xfrm>
        </p:spPr>
        <p:txBody>
          <a:bodyPr>
            <a:normAutofit lnSpcReduction="10000"/>
          </a:bodyPr>
          <a:lstStyle/>
          <a:p>
            <a:r>
              <a:rPr lang="th-TH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ระบบใหญ่</a:t>
            </a:r>
            <a:r>
              <a:rPr lang="th-TH" sz="4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ที่ประกอบด้วย</a:t>
            </a:r>
            <a:r>
              <a:rPr lang="th-TH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ระบบย่อย</a:t>
            </a:r>
            <a:r>
              <a:rPr lang="th-TH" sz="4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ๆ</a:t>
            </a:r>
          </a:p>
          <a:p>
            <a:r>
              <a:rPr lang="th-TH" sz="4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ทุกระบบทำงาน</a:t>
            </a:r>
            <a:r>
              <a:rPr lang="th-TH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เชื่อมโยง</a:t>
            </a:r>
            <a:r>
              <a:rPr lang="th-TH" sz="4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กัน</a:t>
            </a:r>
            <a:r>
              <a:rPr lang="th-TH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และ</a:t>
            </a:r>
            <a:r>
              <a:rPr lang="th-TH" sz="4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th-TH" sz="4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พร้อมกัน</a:t>
            </a:r>
          </a:p>
          <a:p>
            <a:pPr lvl="1"/>
            <a:r>
              <a:rPr lang="th-TH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(จึง)มีประสิทธิภาพ </a:t>
            </a:r>
          </a:p>
          <a:p>
            <a:endParaRPr lang="th-TH" sz="4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2" descr="13 Clock ideas | clock tattoo, clock tattoo design, watch tattoos">
            <a:extLst>
              <a:ext uri="{FF2B5EF4-FFF2-40B4-BE49-F238E27FC236}">
                <a16:creationId xmlns:a16="http://schemas.microsoft.com/office/drawing/2014/main" id="{007D9C0F-2412-D1DF-254C-058914E3D4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361" y="1825625"/>
            <a:ext cx="3678600" cy="367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tar: 5 Points 4">
            <a:extLst>
              <a:ext uri="{FF2B5EF4-FFF2-40B4-BE49-F238E27FC236}">
                <a16:creationId xmlns:a16="http://schemas.microsoft.com/office/drawing/2014/main" id="{3C18E5AC-0E1D-0420-3ABB-82D57A20FF00}"/>
              </a:ext>
            </a:extLst>
          </p:cNvPr>
          <p:cNvSpPr/>
          <p:nvPr/>
        </p:nvSpPr>
        <p:spPr>
          <a:xfrm>
            <a:off x="7205357" y="2820474"/>
            <a:ext cx="180304" cy="23182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4373C088-E686-27E8-3A50-017B9C3E1C38}"/>
              </a:ext>
            </a:extLst>
          </p:cNvPr>
          <p:cNvSpPr/>
          <p:nvPr/>
        </p:nvSpPr>
        <p:spPr>
          <a:xfrm>
            <a:off x="8227453" y="2380446"/>
            <a:ext cx="180304" cy="23182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Star: 5 Points 7">
            <a:extLst>
              <a:ext uri="{FF2B5EF4-FFF2-40B4-BE49-F238E27FC236}">
                <a16:creationId xmlns:a16="http://schemas.microsoft.com/office/drawing/2014/main" id="{78607AA4-EBD4-5723-CEBF-DCF3906A7E5F}"/>
              </a:ext>
            </a:extLst>
          </p:cNvPr>
          <p:cNvSpPr/>
          <p:nvPr/>
        </p:nvSpPr>
        <p:spPr>
          <a:xfrm>
            <a:off x="7385661" y="3652047"/>
            <a:ext cx="180304" cy="23182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26AFA009-1B21-B4D6-7FB0-76E3F742CFB5}"/>
              </a:ext>
            </a:extLst>
          </p:cNvPr>
          <p:cNvSpPr/>
          <p:nvPr/>
        </p:nvSpPr>
        <p:spPr>
          <a:xfrm>
            <a:off x="6102439" y="4157730"/>
            <a:ext cx="180304" cy="23182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Star: 5 Points 9">
            <a:extLst>
              <a:ext uri="{FF2B5EF4-FFF2-40B4-BE49-F238E27FC236}">
                <a16:creationId xmlns:a16="http://schemas.microsoft.com/office/drawing/2014/main" id="{752B9EF3-F998-0A2A-C386-30FA2903714F}"/>
              </a:ext>
            </a:extLst>
          </p:cNvPr>
          <p:cNvSpPr/>
          <p:nvPr/>
        </p:nvSpPr>
        <p:spPr>
          <a:xfrm>
            <a:off x="8516855" y="3833869"/>
            <a:ext cx="180304" cy="23182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Star: 5 Points 10">
            <a:extLst>
              <a:ext uri="{FF2B5EF4-FFF2-40B4-BE49-F238E27FC236}">
                <a16:creationId xmlns:a16="http://schemas.microsoft.com/office/drawing/2014/main" id="{876DA389-AA3C-F1D5-F707-E0D474874250}"/>
              </a:ext>
            </a:extLst>
          </p:cNvPr>
          <p:cNvSpPr/>
          <p:nvPr/>
        </p:nvSpPr>
        <p:spPr>
          <a:xfrm>
            <a:off x="8516855" y="4611092"/>
            <a:ext cx="180304" cy="23182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Star: 5 Points 11">
            <a:extLst>
              <a:ext uri="{FF2B5EF4-FFF2-40B4-BE49-F238E27FC236}">
                <a16:creationId xmlns:a16="http://schemas.microsoft.com/office/drawing/2014/main" id="{0B12D6BB-A1B8-33E4-99B8-B25AA523E3F4}"/>
              </a:ext>
            </a:extLst>
          </p:cNvPr>
          <p:cNvSpPr/>
          <p:nvPr/>
        </p:nvSpPr>
        <p:spPr>
          <a:xfrm>
            <a:off x="785611" y="4222125"/>
            <a:ext cx="180304" cy="23182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415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D7540-500E-9284-1A51-1F53A2BE5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184D4-48DD-504A-1E12-8C8CCBAA8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757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08B0E-7B0B-9B32-C5D4-06DA51888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245" y="397466"/>
            <a:ext cx="9208395" cy="814927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th-T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เข้าใจ สอ.พช.สักนิด เพื่อพิชิตเป้าหมาย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D3879-EA18-6DEE-4F76-AFC0FF91B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1429555"/>
            <a:ext cx="9208395" cy="4623515"/>
          </a:xfrm>
        </p:spPr>
        <p:txBody>
          <a:bodyPr>
            <a:normAutofit/>
          </a:bodyPr>
          <a:lstStyle/>
          <a:p>
            <a:pPr algn="ctr"/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สอ.พช. เราทำ</a:t>
            </a:r>
            <a:r>
              <a:rPr lang="th-TH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ธุรกิจสำคัญ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อะไรบ้าง</a:t>
            </a:r>
          </a:p>
          <a:p>
            <a:pPr algn="ctr"/>
            <a:r>
              <a:rPr lang="th-TH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ความสำเร็จปลายทาง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 สอ.พช. ดูจากอะไร ที่ไหน</a:t>
            </a:r>
          </a:p>
          <a:p>
            <a:pPr algn="ctr"/>
            <a:r>
              <a:rPr lang="th-TH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มวลสมาชิกมีความมั่นคง</a:t>
            </a: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ศึกหนัก สอ.พช.</a:t>
            </a:r>
          </a:p>
          <a:p>
            <a:pPr algn="ctr"/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สอ.พช.มี </a:t>
            </a:r>
            <a:r>
              <a:rPr lang="th-TH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ความท้าทาย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อะไรบ้าง</a:t>
            </a:r>
          </a:p>
          <a:p>
            <a:pPr algn="ctr"/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ในระยะต้น...</a:t>
            </a:r>
            <a:r>
              <a:rPr lang="th-TH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เราจะร่วมมือกัน สร้างสรรค์ 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สอ.พช. อย่างไร</a:t>
            </a:r>
          </a:p>
          <a:p>
            <a:pPr algn="ctr"/>
            <a:endParaRPr lang="th-TH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h-TH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h-TH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h-TH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h-TH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78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08B0E-7B0B-9B32-C5D4-06DA51888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898388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th-TH" sz="6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สหกรณ์ </a:t>
            </a:r>
            <a:r>
              <a:rPr lang="en-US" sz="6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=&gt; </a:t>
            </a:r>
            <a:r>
              <a:rPr lang="th-TH" sz="6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องค์กร</a:t>
            </a:r>
            <a:r>
              <a:rPr lang="th-TH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เศรษฐกิจ</a:t>
            </a:r>
            <a:r>
              <a:rPr lang="en-US" sz="6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สังคม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D3879-EA18-6DEE-4F76-AFC0FF91B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2413416"/>
            <a:ext cx="8543923" cy="1408283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สหกรณ์ไม่ใช่ธุรกิจ</a:t>
            </a:r>
            <a:r>
              <a:rPr lang="th-TH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เพื่อสังคม 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Social Enterprise)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ที่ทำกำไรไปเพื่อช่วยสังคม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7C18EF8-8725-7E42-7993-ED30F96CDFFE}"/>
              </a:ext>
            </a:extLst>
          </p:cNvPr>
          <p:cNvSpPr txBox="1">
            <a:spLocks/>
          </p:cNvSpPr>
          <p:nvPr/>
        </p:nvSpPr>
        <p:spPr>
          <a:xfrm>
            <a:off x="681038" y="3821700"/>
            <a:ext cx="8543924" cy="2463191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เป็นองค์กรที่</a:t>
            </a:r>
            <a:r>
              <a:rPr lang="th-TH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เกิดจาก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มิติทางสังคม (ความสัมพันธ์ / สามัคคี / เอื้ออาทร) </a:t>
            </a:r>
          </a:p>
          <a:p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ทำ</a:t>
            </a:r>
            <a:r>
              <a:rPr lang="th-TH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ธุรกิจ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เพื่อมิติทางสังคม (</a:t>
            </a:r>
            <a:r>
              <a:rPr lang="th-TH" sz="3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ช่วยเหลือกันและกัน เพื่อ</a:t>
            </a:r>
            <a:r>
              <a:rPr lang="th-TH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ให้ชีวิต</a:t>
            </a:r>
            <a:r>
              <a:rPr lang="th-TH" sz="3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สมาชิกทุกคน</a:t>
            </a:r>
            <a:r>
              <a:rPr lang="th-TH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มั่นคง</a:t>
            </a:r>
            <a:r>
              <a:rPr lang="th-TH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6279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6AB5F-F873-71A4-548C-9B54175EE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7"/>
            <a:ext cx="5346275" cy="107730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th-TH" sz="6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ข้อคิด สะกิดใจ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DBAE7-3AF8-83A6-0D1C-EB5EF40A4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842" y="1503003"/>
            <a:ext cx="8543925" cy="107730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th-TH" sz="6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ธุรกิจ</a:t>
            </a:r>
            <a:r>
              <a:rPr lang="th-TH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หมายถึงอะไรกันแน่</a:t>
            </a:r>
          </a:p>
        </p:txBody>
      </p:sp>
      <p:pic>
        <p:nvPicPr>
          <p:cNvPr id="5" name="รูปภาพ 3" descr="1282">
            <a:extLst>
              <a:ext uri="{FF2B5EF4-FFF2-40B4-BE49-F238E27FC236}">
                <a16:creationId xmlns:a16="http://schemas.microsoft.com/office/drawing/2014/main" id="{CDBFC756-F1FF-DDAD-DD5D-8DF12A0C4B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960" r="25566" b="71992"/>
          <a:stretch/>
        </p:blipFill>
        <p:spPr>
          <a:xfrm>
            <a:off x="6555346" y="4076"/>
            <a:ext cx="2550421" cy="1710437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2195D64-8228-4A42-4AAF-0FA2CC401B03}"/>
              </a:ext>
            </a:extLst>
          </p:cNvPr>
          <p:cNvSpPr txBox="1">
            <a:spLocks/>
          </p:cNvSpPr>
          <p:nvPr/>
        </p:nvSpPr>
        <p:spPr>
          <a:xfrm>
            <a:off x="520822" y="2580310"/>
            <a:ext cx="8864354" cy="1077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th-TH" sz="6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ธุรกิจ</a:t>
            </a:r>
            <a:r>
              <a:rPr lang="th-TH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=&gt; </a:t>
            </a:r>
            <a:r>
              <a:rPr lang="th-TH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เรื่อง/งานสำคัญที่ต้องทำ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6A07177-D259-B0B2-203C-C2C22DA0156C}"/>
              </a:ext>
            </a:extLst>
          </p:cNvPr>
          <p:cNvSpPr txBox="1">
            <a:spLocks/>
          </p:cNvSpPr>
          <p:nvPr/>
        </p:nvSpPr>
        <p:spPr>
          <a:xfrm>
            <a:off x="561842" y="3628493"/>
            <a:ext cx="8864354" cy="15704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57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ธุรกิจของสหกรณ์ </a:t>
            </a:r>
            <a:r>
              <a:rPr lang="en-US" sz="57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=&gt;</a:t>
            </a:r>
            <a:r>
              <a:rPr lang="th-TH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เรื่องสำคัญของสหกรณ์(ที่ต้องทำ)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AD2E71E-3CE0-3FE8-A51E-0490466C70E0}"/>
              </a:ext>
            </a:extLst>
          </p:cNvPr>
          <p:cNvSpPr txBox="1">
            <a:spLocks/>
          </p:cNvSpPr>
          <p:nvPr/>
        </p:nvSpPr>
        <p:spPr>
          <a:xfrm>
            <a:off x="4559121" y="5415565"/>
            <a:ext cx="5190186" cy="10773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th-TH" sz="57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</a:t>
            </a:r>
            <a:r>
              <a:rPr lang="th-TH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มวลสมาชิก</a:t>
            </a:r>
          </a:p>
        </p:txBody>
      </p:sp>
      <p:sp>
        <p:nvSpPr>
          <p:cNvPr id="10" name="Arrow: Bent-Up 9">
            <a:extLst>
              <a:ext uri="{FF2B5EF4-FFF2-40B4-BE49-F238E27FC236}">
                <a16:creationId xmlns:a16="http://schemas.microsoft.com/office/drawing/2014/main" id="{AF9E5180-3F96-E64E-C4A6-DA8EA80291C2}"/>
              </a:ext>
            </a:extLst>
          </p:cNvPr>
          <p:cNvSpPr/>
          <p:nvPr/>
        </p:nvSpPr>
        <p:spPr>
          <a:xfrm rot="5400000">
            <a:off x="3738139" y="5393079"/>
            <a:ext cx="1289808" cy="901521"/>
          </a:xfrm>
          <a:prstGeom prst="bentUpArrow">
            <a:avLst>
              <a:gd name="adj1" fmla="val 50000"/>
              <a:gd name="adj2" fmla="val 50000"/>
              <a:gd name="adj3" fmla="val 25000"/>
            </a:avLst>
          </a:prstGeom>
          <a:solidFill>
            <a:srgbClr val="00A4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799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  <p:bldP spid="8" grpId="0" build="p"/>
      <p:bldP spid="9" grpId="0" build="p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1048</TotalTime>
  <Words>934</Words>
  <Application>Microsoft Office PowerPoint</Application>
  <PresentationFormat>A4 Paper (210x297 mm)</PresentationFormat>
  <Paragraphs>93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Tahoma</vt:lpstr>
      <vt:lpstr>TH Sarabun New</vt:lpstr>
      <vt:lpstr>Wingdings</vt:lpstr>
      <vt:lpstr>Office Theme</vt:lpstr>
      <vt:lpstr>คำชี้แจงสำหรับชุดนำเสนอนี้</vt:lpstr>
      <vt:lpstr>กลไกบริหารสหกรณ์ แบบมีส่วนร่วม</vt:lpstr>
      <vt:lpstr>คำสำคัญ</vt:lpstr>
      <vt:lpstr>ชวนคุย-ชวนคิด....ด้วยกัน</vt:lpstr>
      <vt:lpstr>ทุกสิ่ง อยู่เป็นระบบ</vt:lpstr>
      <vt:lpstr>PowerPoint Presentation</vt:lpstr>
      <vt:lpstr>เข้าใจ สอ.พช.สักนิด เพื่อพิชิตเป้าหมาย</vt:lpstr>
      <vt:lpstr>สหกรณ์ =&gt; องค์กรเศรษฐกิจ/สังคม</vt:lpstr>
      <vt:lpstr>ข้อคิด สะกิดใจ</vt:lpstr>
      <vt:lpstr>เรื่องสำคัญของสหกรณ์มีอะไรบ้าง</vt:lpstr>
      <vt:lpstr>งานเรื่องเงิน ที่สหกรณ์ต้องทำ มีอะไรบ้าง</vt:lpstr>
      <vt:lpstr>งานที่ไม่ใช่เรื่องเงิน ที่สหกรณ์ต้องทำมีอะไรบ้าง</vt:lpstr>
      <vt:lpstr>ความสำเร็จปลายทาง ของสหกรณ์ดูจากอะไร?</vt:lpstr>
      <vt:lpstr>สงครามนี้ใหญ่หลวงนัก</vt:lpstr>
      <vt:lpstr>ความท้าทาย ของ สอ.พช.</vt:lpstr>
      <vt:lpstr>โครงข่ายการสื่อสารทั่วทั้งองค์กร  (Total Organization Communication Network: TOC Net)</vt:lpstr>
      <vt:lpstr>ขอความร่วมมือเพื่อสร้างสรรค์ สอ.พช. ร่วมกัน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กลไกบริหารแบบมีส่วนร่วม</dc:title>
  <dc:creator>Chamnan Wattanasiri</dc:creator>
  <cp:lastModifiedBy>Chamnan Wattanasiri</cp:lastModifiedBy>
  <cp:revision>20</cp:revision>
  <dcterms:created xsi:type="dcterms:W3CDTF">2022-06-10T19:16:13Z</dcterms:created>
  <dcterms:modified xsi:type="dcterms:W3CDTF">2022-07-26T13:15:57Z</dcterms:modified>
</cp:coreProperties>
</file>