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3" r:id="rId8"/>
    <p:sldMasterId id="2147483735" r:id="rId9"/>
    <p:sldMasterId id="2147483747" r:id="rId10"/>
    <p:sldMasterId id="2147483759" r:id="rId11"/>
  </p:sldMasterIdLst>
  <p:notesMasterIdLst>
    <p:notesMasterId r:id="rId14"/>
  </p:notesMasterIdLst>
  <p:handoutMasterIdLst>
    <p:handoutMasterId r:id="rId46"/>
  </p:handoutMasterIdLst>
  <p:sldIdLst>
    <p:sldId id="346" r:id="rId12"/>
    <p:sldId id="370" r:id="rId13"/>
    <p:sldId id="403" r:id="rId15"/>
    <p:sldId id="385" r:id="rId16"/>
    <p:sldId id="386" r:id="rId17"/>
    <p:sldId id="388" r:id="rId18"/>
    <p:sldId id="389" r:id="rId19"/>
    <p:sldId id="373" r:id="rId20"/>
    <p:sldId id="358" r:id="rId21"/>
    <p:sldId id="395" r:id="rId22"/>
    <p:sldId id="396" r:id="rId23"/>
    <p:sldId id="391" r:id="rId24"/>
    <p:sldId id="397" r:id="rId25"/>
    <p:sldId id="392" r:id="rId26"/>
    <p:sldId id="443" r:id="rId27"/>
    <p:sldId id="445" r:id="rId28"/>
    <p:sldId id="441" r:id="rId29"/>
    <p:sldId id="377" r:id="rId30"/>
    <p:sldId id="378" r:id="rId31"/>
    <p:sldId id="379" r:id="rId32"/>
    <p:sldId id="380" r:id="rId33"/>
    <p:sldId id="442" r:id="rId34"/>
    <p:sldId id="452" r:id="rId35"/>
    <p:sldId id="453" r:id="rId36"/>
    <p:sldId id="454" r:id="rId37"/>
    <p:sldId id="455" r:id="rId38"/>
    <p:sldId id="449" r:id="rId39"/>
    <p:sldId id="450" r:id="rId40"/>
    <p:sldId id="451" r:id="rId41"/>
    <p:sldId id="447" r:id="rId42"/>
    <p:sldId id="448" r:id="rId43"/>
    <p:sldId id="444" r:id="rId44"/>
    <p:sldId id="446" r:id="rId45"/>
  </p:sldIdLst>
  <p:sldSz cx="9144000" cy="5143500" type="screen16x9"/>
  <p:notesSz cx="7099300" cy="1023429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6" autoAdjust="0"/>
  </p:normalViewPr>
  <p:slideViewPr>
    <p:cSldViewPr>
      <p:cViewPr varScale="1">
        <p:scale>
          <a:sx n="82" d="100"/>
          <a:sy n="82" d="100"/>
        </p:scale>
        <p:origin x="-7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33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ita_ka\Documents\&#3626;&#3627;&#3585;&#3619;&#3603;&#3660;\&#3591;&#3634;&#3609;%2065\&#3629;&#3633;&#3605;&#3619;&#3634;&#3626;&#3656;&#3623;&#3609;&#3607;&#3634;&#3591;&#3585;&#3634;&#3619;&#3648;&#3591;&#3636;&#3609;%2010%20&#3611;&#3637;%20(&#3611;&#3619;&#3632;&#3608;&#3634;&#3609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ita_ka\Documents\&#3626;&#3627;&#3585;&#3619;&#3603;&#3660;\&#3591;&#3634;&#3609;%2065\&#3629;&#3633;&#3605;&#3619;&#3634;&#3626;&#3656;&#3623;&#3609;&#3607;&#3634;&#3591;&#3585;&#3634;&#3619;&#3648;&#3591;&#3636;&#3609;%2010%20&#3611;&#3637;%20(&#3611;&#3619;&#3632;&#3608;&#3634;&#3609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ita_ka\Documents\&#3626;&#3627;&#3585;&#3619;&#3603;&#3660;\&#3591;&#3634;&#3609;%2065\&#3629;&#3633;&#3605;&#3619;&#3634;&#3626;&#3656;&#3623;&#3609;&#3607;&#3634;&#3591;&#3585;&#3634;&#3619;&#3648;&#3591;&#3636;&#3609;%2010%20&#3611;&#3637;%20(&#3611;&#3619;&#3632;&#3608;&#3634;&#3609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ita_ka\Documents\&#3626;&#3627;&#3585;&#3619;&#3603;&#3660;\&#3591;&#3634;&#3609;%2065\&#3629;&#3633;&#3605;&#3619;&#3634;&#3626;&#3656;&#3623;&#3609;&#3607;&#3634;&#3591;&#3585;&#3634;&#3619;&#3648;&#3591;&#3636;&#3609;%2010%20&#3611;&#3637;%20(&#3611;&#3619;&#3632;&#3608;&#3634;&#3609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ita_ka\Documents\&#3626;&#3627;&#3585;&#3619;&#3603;&#3660;\&#3591;&#3634;&#3609;%2065\&#3629;&#3633;&#3605;&#3619;&#3634;&#3626;&#3656;&#3623;&#3609;&#3607;&#3634;&#3591;&#3585;&#3634;&#3619;&#3648;&#3591;&#3636;&#3609;%2010%20&#3611;&#3637;%20(&#3611;&#3619;&#3632;&#3608;&#3634;&#360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01894885091"/>
          <c:y val="0.0630339566929134"/>
          <c:w val="0.828817617310031"/>
          <c:h val="0.775680774278215"/>
        </c:manualLayout>
      </c:layout>
      <c:line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Sheet2!$B$1:$K$1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 c:formatCode="0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Sheet2!$B$13:$K$13</c:f>
              <c:numCache>
                <c:formatCode>#,##0</c:formatCode>
                <c:ptCount val="10"/>
                <c:pt idx="0">
                  <c:v>139</c:v>
                </c:pt>
                <c:pt idx="1">
                  <c:v>165</c:v>
                </c:pt>
                <c:pt idx="2">
                  <c:v>180</c:v>
                </c:pt>
                <c:pt idx="3">
                  <c:v>211</c:v>
                </c:pt>
                <c:pt idx="4">
                  <c:v>230</c:v>
                </c:pt>
                <c:pt idx="5">
                  <c:v>258</c:v>
                </c:pt>
                <c:pt idx="6">
                  <c:v>263</c:v>
                </c:pt>
                <c:pt idx="7">
                  <c:v>263</c:v>
                </c:pt>
                <c:pt idx="8" c:formatCode="_(* #,##0.00_);_(* \(#,##0.00\);_(* &quot;-&quot;??_);_(@_)">
                  <c:v>288</c:v>
                </c:pt>
                <c:pt idx="9" c:formatCode="_(* #,##0.00_);_(* \(#,##0.00\);_(* &quot;-&quot;??_);_(@_)">
                  <c:v>313.76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01312"/>
        <c:axId val="143859712"/>
      </c:lineChart>
      <c:catAx>
        <c:axId val="1531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3859712"/>
        <c:crosses val="autoZero"/>
        <c:auto val="1"/>
        <c:lblAlgn val="ctr"/>
        <c:lblOffset val="100"/>
        <c:noMultiLvlLbl val="0"/>
      </c:catAx>
      <c:valAx>
        <c:axId val="143859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310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th-TH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Sheet2!$B$1:$K$1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 c:formatCode="0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Sheet2!$B$2:$K$2</c:f>
              <c:numCache>
                <c:formatCode>#,##0</c:formatCode>
                <c:ptCount val="10"/>
                <c:pt idx="0">
                  <c:v>3145</c:v>
                </c:pt>
                <c:pt idx="1">
                  <c:v>3501</c:v>
                </c:pt>
                <c:pt idx="2">
                  <c:v>3849</c:v>
                </c:pt>
                <c:pt idx="3">
                  <c:v>4231</c:v>
                </c:pt>
                <c:pt idx="4">
                  <c:v>4589</c:v>
                </c:pt>
                <c:pt idx="5">
                  <c:v>5000</c:v>
                </c:pt>
                <c:pt idx="6">
                  <c:v>5487</c:v>
                </c:pt>
                <c:pt idx="7">
                  <c:v>6053</c:v>
                </c:pt>
                <c:pt idx="8" c:formatCode="_(* #,##0.00_);_(* \(#,##0.00\);_(* &quot;-&quot;??_);_(@_)">
                  <c:v>6738</c:v>
                </c:pt>
                <c:pt idx="9" c:formatCode="_(* #,##0.00_);_(* \(#,##0.00\);_(* &quot;-&quot;??_);_(@_)">
                  <c:v>7258.705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01824"/>
        <c:axId val="143862592"/>
      </c:lineChart>
      <c:catAx>
        <c:axId val="1531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3862592"/>
        <c:crosses val="autoZero"/>
        <c:auto val="1"/>
        <c:lblAlgn val="ctr"/>
        <c:lblOffset val="100"/>
        <c:noMultiLvlLbl val="0"/>
      </c:catAx>
      <c:valAx>
        <c:axId val="1438625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310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th-TH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Sheet2!$B$1:$K$1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 c:formatCode="0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Sheet2!$B$3:$K$3</c:f>
              <c:numCache>
                <c:formatCode>#,##0</c:formatCode>
                <c:ptCount val="10"/>
                <c:pt idx="0">
                  <c:v>3017</c:v>
                </c:pt>
                <c:pt idx="1">
                  <c:v>3350</c:v>
                </c:pt>
                <c:pt idx="2">
                  <c:v>3773</c:v>
                </c:pt>
                <c:pt idx="3">
                  <c:v>4146</c:v>
                </c:pt>
                <c:pt idx="4">
                  <c:v>4473</c:v>
                </c:pt>
                <c:pt idx="5">
                  <c:v>4866</c:v>
                </c:pt>
                <c:pt idx="6">
                  <c:v>5205</c:v>
                </c:pt>
                <c:pt idx="7">
                  <c:v>5366</c:v>
                </c:pt>
                <c:pt idx="8" c:formatCode="_(* #,##0.00_);_(* \(#,##0.00\);_(* &quot;-&quot;??_);_(@_)">
                  <c:v>5583</c:v>
                </c:pt>
                <c:pt idx="9" c:formatCode="_(* #,##0.00_);_(* \(#,##0.00\);_(* &quot;-&quot;??_);_(@_)">
                  <c:v>5897.54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02336"/>
        <c:axId val="143864320"/>
      </c:lineChart>
      <c:catAx>
        <c:axId val="1531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3864320"/>
        <c:crosses val="autoZero"/>
        <c:auto val="1"/>
        <c:lblAlgn val="ctr"/>
        <c:lblOffset val="100"/>
        <c:noMultiLvlLbl val="0"/>
      </c:catAx>
      <c:valAx>
        <c:axId val="1438643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310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th-TH" sz="10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Sheet2!$B$1:$K$1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 c:formatCode="0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Sheet2!$B$6:$K$6</c:f>
              <c:numCache>
                <c:formatCode>#,##0</c:formatCode>
                <c:ptCount val="10"/>
                <c:pt idx="0">
                  <c:v>735</c:v>
                </c:pt>
                <c:pt idx="1">
                  <c:v>799</c:v>
                </c:pt>
                <c:pt idx="2">
                  <c:v>837</c:v>
                </c:pt>
                <c:pt idx="3">
                  <c:v>980</c:v>
                </c:pt>
                <c:pt idx="4">
                  <c:v>1238</c:v>
                </c:pt>
                <c:pt idx="5">
                  <c:v>1434</c:v>
                </c:pt>
                <c:pt idx="6">
                  <c:v>1669</c:v>
                </c:pt>
                <c:pt idx="7">
                  <c:v>1939</c:v>
                </c:pt>
                <c:pt idx="8" c:formatCode="_(* #,##0.00_);_(* \(#,##0.00\);_(* &quot;-&quot;??_);_(@_)">
                  <c:v>2326</c:v>
                </c:pt>
                <c:pt idx="9" c:formatCode="_(* #,##0.00_);_(* \(#,##0.00\);_(* &quot;-&quot;??_);_(@_)">
                  <c:v>2672.814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02848"/>
        <c:axId val="143866048"/>
      </c:lineChart>
      <c:catAx>
        <c:axId val="15310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3866048"/>
        <c:crosses val="autoZero"/>
        <c:auto val="1"/>
        <c:lblAlgn val="ctr"/>
        <c:lblOffset val="100"/>
        <c:noMultiLvlLbl val="0"/>
      </c:catAx>
      <c:valAx>
        <c:axId val="1438660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310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th-TH" sz="10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Sheet2!$B$1:$K$1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 c:formatCode="0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Sheet2!$B$8:$K$8</c:f>
              <c:numCache>
                <c:formatCode>#,##0</c:formatCode>
                <c:ptCount val="10"/>
                <c:pt idx="0">
                  <c:v>2220</c:v>
                </c:pt>
                <c:pt idx="1">
                  <c:v>2465</c:v>
                </c:pt>
                <c:pt idx="2">
                  <c:v>2703</c:v>
                </c:pt>
                <c:pt idx="3">
                  <c:v>2930</c:v>
                </c:pt>
                <c:pt idx="4">
                  <c:v>3138</c:v>
                </c:pt>
                <c:pt idx="5">
                  <c:v>3398</c:v>
                </c:pt>
                <c:pt idx="6">
                  <c:v>3663</c:v>
                </c:pt>
                <c:pt idx="7">
                  <c:v>3931</c:v>
                </c:pt>
                <c:pt idx="8" c:formatCode="_(* #,##0.00_);_(* \(#,##0.00\);_(* &quot;-&quot;??_);_(@_)">
                  <c:v>4214</c:v>
                </c:pt>
                <c:pt idx="9" c:formatCode="_(* #,##0.00_);_(* \(#,##0.00\);_(* &quot;-&quot;??_);_(@_)">
                  <c:v>4431.13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65600"/>
        <c:axId val="150929408"/>
      </c:lineChart>
      <c:catAx>
        <c:axId val="1110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0929408"/>
        <c:crosses val="autoZero"/>
        <c:auto val="1"/>
        <c:lblAlgn val="ctr"/>
        <c:lblOffset val="100"/>
        <c:noMultiLvlLbl val="0"/>
      </c:catAx>
      <c:valAx>
        <c:axId val="150929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106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th-TH" sz="1800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Sheet2!$B$1:$K$1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 c:formatCode="0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Sheet2!$B$14:$K$14</c:f>
              <c:numCache>
                <c:formatCode>0.00</c:formatCode>
                <c:ptCount val="10"/>
                <c:pt idx="0">
                  <c:v>6.51053864168618</c:v>
                </c:pt>
                <c:pt idx="1">
                  <c:v>7.04526046114432</c:v>
                </c:pt>
                <c:pt idx="2">
                  <c:v>6.96594427244582</c:v>
                </c:pt>
                <c:pt idx="3" c:formatCode="_(* #,##0.00_);_(* \(#,##0.00\);_(* &quot;-&quot;??_);_(@_)">
                  <c:v>7.49289772727273</c:v>
                </c:pt>
                <c:pt idx="4" c:formatCode="_(* #,##0.00_);_(* \(#,##0.00\);_(* &quot;-&quot;??_);_(@_)">
                  <c:v>7.58075148319051</c:v>
                </c:pt>
                <c:pt idx="5" c:formatCode="_(* #,##0.00_);_(* \(#,##0.00\);_(* &quot;-&quot;??_);_(@_)">
                  <c:v>7.89473684210526</c:v>
                </c:pt>
                <c:pt idx="6" c:formatCode="_(* #,##0.00_);_(* \(#,##0.00\);_(* &quot;-&quot;??_);_(@_)">
                  <c:v>7.45042492917847</c:v>
                </c:pt>
                <c:pt idx="7" c:formatCode="_(* #,##0.00_);_(* \(#,##0.00\);_(* &quot;-&quot;??_);_(@_)">
                  <c:v>6.9265209375823</c:v>
                </c:pt>
                <c:pt idx="8" c:formatCode="_(* #,##0.00_);_(* \(#,##0.00\);_(* &quot;-&quot;??_);_(@_)">
                  <c:v>8.72198667474258</c:v>
                </c:pt>
                <c:pt idx="9" c:formatCode="_(* #,##0.00_);_(* \(#,##0.00\);_(* &quot;-&quot;??_);_(@_)">
                  <c:v>8.98296083267604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63040"/>
        <c:axId val="150931136"/>
      </c:lineChart>
      <c:catAx>
        <c:axId val="1110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0931136"/>
        <c:crosses val="autoZero"/>
        <c:auto val="1"/>
        <c:lblAlgn val="ctr"/>
        <c:lblOffset val="100"/>
        <c:noMultiLvlLbl val="0"/>
      </c:catAx>
      <c:valAx>
        <c:axId val="1509311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th-TH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106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th-TH" sz="10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60A13-CD23-4A82-ACE7-E1BB9CD197E5}" type="doc">
      <dgm:prSet loTypeId="urn:microsoft.com/office/officeart/2005/8/layout/cycle2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87CA665-095F-47ED-9A44-31ED38E1A1FE}">
      <dgm:prSet phldrT="[ข้อความ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วาง</a:t>
          </a:r>
          <a:br>
            <a: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</a:br>
          <a:r>
            <a: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แผน</a:t>
          </a:r>
          <a:endParaRPr lang="th-TH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38D2182-75F6-44FE-AFFB-C99E1ED52274}" cxnId="{4E94BC20-C0B2-4CA9-B758-0871A712CEA4}" type="parTrans">
      <dgm:prSet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F629C5A-3ABF-4801-A15F-EBBE3D38FD40}" cxnId="{4E94BC20-C0B2-4CA9-B758-0871A712CEA4}" type="sibTrans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18A75C9-BF59-49B2-8DEB-A42DD5158DCB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ติดตาม</a:t>
          </a:r>
          <a:endParaRPr lang="th-TH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6B4D278-2417-4A2F-9809-8914FB71DD44}" cxnId="{CFC030B6-C486-4089-BFAD-393D4164C7D0}" type="parTrans">
      <dgm:prSet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CFF77CBF-342C-42D6-A413-E60982052A61}" cxnId="{CFC030B6-C486-4089-BFAD-393D4164C7D0}" type="sibTrans">
      <dgm:prSet custT="1"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AFC215B-56F7-47C6-935E-8263D8E10675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พัฒนา</a:t>
          </a:r>
          <a:endParaRPr lang="th-TH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DA29914-C7D7-4A50-AB58-E4239631D396}" cxnId="{F7E7AE30-36CF-4381-9618-E91C9188CFDC}" type="parTrans">
      <dgm:prSet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7FAFC4E-A22E-4A9A-BB89-36CDF2A4734C}" cxnId="{F7E7AE30-36CF-4381-9618-E91C9188CFDC}" type="sibTrans">
      <dgm:prSet custT="1"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F985B63-76C3-4BE6-AB0F-B2C0AEF1489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ประเมิน</a:t>
          </a:r>
          <a:endParaRPr lang="th-TH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51A32EE-390E-4E96-A568-DAD8652BB75D}" cxnId="{4D9D0771-395D-430A-8E18-49955EC5192A}" type="parTrans">
      <dgm:prSet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C14929BA-CA43-4E8D-BC1D-9A8E410EA305}" cxnId="{4D9D0771-395D-430A-8E18-49955EC5192A}" type="sibTrans">
      <dgm:prSet custT="1"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1ABDC62D-C977-49CA-9976-AED861E2B134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ให้รางวัล</a:t>
          </a:r>
          <a:endParaRPr lang="th-TH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CD2C4E7-FB3A-4948-8760-DCF80D2A3FFA}" cxnId="{E1ADFB49-CAC7-40CF-B971-D1704F99D3C8}" type="parTrans">
      <dgm:prSet/>
      <dgm:spPr/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39D477C7-B416-4CCA-9ABF-2952E3DCC255}" cxnId="{E1ADFB49-CAC7-40CF-B971-D1704F99D3C8}" type="sibTrans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th-TH" sz="3600" b="1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5AC2433-A3AD-4EEC-AAE8-BCAE03DEC066}" type="pres">
      <dgm:prSet presAssocID="{F2E60A13-CD23-4A82-ACE7-E1BB9CD197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0D184FF-8333-4A3A-8C45-227035322450}" type="pres">
      <dgm:prSet presAssocID="{587CA665-095F-47ED-9A44-31ED38E1A1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CE7D5D-A60F-4722-A10A-E42B41A0C30D}" type="pres">
      <dgm:prSet presAssocID="{AF629C5A-3ABF-4801-A15F-EBBE3D38FD40}" presName="sibTrans" presStyleLbl="sibTrans2D1" presStyleIdx="0" presStyleCnt="5"/>
      <dgm:spPr/>
      <dgm:t>
        <a:bodyPr/>
        <a:lstStyle/>
        <a:p>
          <a:endParaRPr lang="th-TH"/>
        </a:p>
      </dgm:t>
    </dgm:pt>
    <dgm:pt modelId="{8731C15F-17E9-4553-A667-677626F2A40B}" type="pres">
      <dgm:prSet presAssocID="{AF629C5A-3ABF-4801-A15F-EBBE3D38FD40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8E3E65EE-A726-44DB-BFC2-F2DDF2478FA6}" type="pres">
      <dgm:prSet presAssocID="{A18A75C9-BF59-49B2-8DEB-A42DD5158DCB}" presName="node" presStyleLbl="node1" presStyleIdx="1" presStyleCnt="5" custScaleX="1049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D5C087-5C75-42B3-A7E0-A9FB8BA688E5}" type="pres">
      <dgm:prSet presAssocID="{CFF77CBF-342C-42D6-A413-E60982052A61}" presName="sibTrans" presStyleLbl="sibTrans2D1" presStyleIdx="1" presStyleCnt="5"/>
      <dgm:spPr/>
      <dgm:t>
        <a:bodyPr/>
        <a:lstStyle/>
        <a:p>
          <a:endParaRPr lang="th-TH"/>
        </a:p>
      </dgm:t>
    </dgm:pt>
    <dgm:pt modelId="{251F7481-34D1-471A-8744-5F3B320A1C18}" type="pres">
      <dgm:prSet presAssocID="{CFF77CBF-342C-42D6-A413-E60982052A61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27FE85E5-76A8-4B90-8D2C-B1C92BA04DBA}" type="pres">
      <dgm:prSet presAssocID="{EAFC215B-56F7-47C6-935E-8263D8E10675}" presName="node" presStyleLbl="node1" presStyleIdx="2" presStyleCnt="5" custScaleX="1018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106C0A-188D-43D6-9C3C-D732E8706574}" type="pres">
      <dgm:prSet presAssocID="{97FAFC4E-A22E-4A9A-BB89-36CDF2A4734C}" presName="sibTrans" presStyleLbl="sibTrans2D1" presStyleIdx="2" presStyleCnt="5"/>
      <dgm:spPr/>
      <dgm:t>
        <a:bodyPr/>
        <a:lstStyle/>
        <a:p>
          <a:endParaRPr lang="th-TH"/>
        </a:p>
      </dgm:t>
    </dgm:pt>
    <dgm:pt modelId="{8E94BB71-6715-4427-84C3-286DCDEBD90B}" type="pres">
      <dgm:prSet presAssocID="{97FAFC4E-A22E-4A9A-BB89-36CDF2A4734C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E9568D1E-194A-4951-A419-124A8968C69F}" type="pres">
      <dgm:prSet presAssocID="{AF985B63-76C3-4BE6-AB0F-B2C0AEF14896}" presName="node" presStyleLbl="node1" presStyleIdx="3" presStyleCnt="5" custScaleX="1049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C382D4-8A3E-4516-96F8-EC961B3424D3}" type="pres">
      <dgm:prSet presAssocID="{C14929BA-CA43-4E8D-BC1D-9A8E410EA305}" presName="sibTrans" presStyleLbl="sibTrans2D1" presStyleIdx="3" presStyleCnt="5"/>
      <dgm:spPr/>
      <dgm:t>
        <a:bodyPr/>
        <a:lstStyle/>
        <a:p>
          <a:endParaRPr lang="th-TH"/>
        </a:p>
      </dgm:t>
    </dgm:pt>
    <dgm:pt modelId="{7D7D7064-380B-4DA8-B1BF-1BD9F680F814}" type="pres">
      <dgm:prSet presAssocID="{C14929BA-CA43-4E8D-BC1D-9A8E410EA305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B6F2F894-9801-4218-9E44-E9CF572EB920}" type="pres">
      <dgm:prSet presAssocID="{1ABDC62D-C977-49CA-9976-AED861E2B1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EFCC6E-F31F-4B04-B872-BD6192C1609F}" type="pres">
      <dgm:prSet presAssocID="{39D477C7-B416-4CCA-9ABF-2952E3DCC255}" presName="sibTrans" presStyleLbl="sibTrans2D1" presStyleIdx="4" presStyleCnt="5"/>
      <dgm:spPr/>
      <dgm:t>
        <a:bodyPr/>
        <a:lstStyle/>
        <a:p>
          <a:endParaRPr lang="th-TH"/>
        </a:p>
      </dgm:t>
    </dgm:pt>
    <dgm:pt modelId="{948B9D0B-2851-4F93-94ED-C8E2E051EECD}" type="pres">
      <dgm:prSet presAssocID="{39D477C7-B416-4CCA-9ABF-2952E3DCC255}" presName="connectorText" presStyleLbl="sibTrans2D1" presStyleIdx="4" presStyleCnt="5"/>
      <dgm:spPr/>
      <dgm:t>
        <a:bodyPr/>
        <a:lstStyle/>
        <a:p>
          <a:endParaRPr lang="th-TH"/>
        </a:p>
      </dgm:t>
    </dgm:pt>
  </dgm:ptLst>
  <dgm:cxnLst>
    <dgm:cxn modelId="{416BEA84-5C29-4D3B-89E4-5DC4556978E4}" type="presOf" srcId="{C14929BA-CA43-4E8D-BC1D-9A8E410EA305}" destId="{7D7D7064-380B-4DA8-B1BF-1BD9F680F814}" srcOrd="1" destOrd="0" presId="urn:microsoft.com/office/officeart/2005/8/layout/cycle2"/>
    <dgm:cxn modelId="{7F183B34-AB13-4EAA-B5E1-2D242A9C01C0}" type="presOf" srcId="{AF629C5A-3ABF-4801-A15F-EBBE3D38FD40}" destId="{8731C15F-17E9-4553-A667-677626F2A40B}" srcOrd="1" destOrd="0" presId="urn:microsoft.com/office/officeart/2005/8/layout/cycle2"/>
    <dgm:cxn modelId="{9ADA2533-DDB9-4C36-B370-A8C1D2CF3F0D}" type="presOf" srcId="{CFF77CBF-342C-42D6-A413-E60982052A61}" destId="{251F7481-34D1-471A-8744-5F3B320A1C18}" srcOrd="1" destOrd="0" presId="urn:microsoft.com/office/officeart/2005/8/layout/cycle2"/>
    <dgm:cxn modelId="{557A65B7-A207-4E1B-A212-402956A7969F}" type="presOf" srcId="{97FAFC4E-A22E-4A9A-BB89-36CDF2A4734C}" destId="{C2106C0A-188D-43D6-9C3C-D732E8706574}" srcOrd="0" destOrd="0" presId="urn:microsoft.com/office/officeart/2005/8/layout/cycle2"/>
    <dgm:cxn modelId="{17A8C14F-4C28-4586-8313-DB0AA8A1502F}" type="presOf" srcId="{587CA665-095F-47ED-9A44-31ED38E1A1FE}" destId="{D0D184FF-8333-4A3A-8C45-227035322450}" srcOrd="0" destOrd="0" presId="urn:microsoft.com/office/officeart/2005/8/layout/cycle2"/>
    <dgm:cxn modelId="{4E94BC20-C0B2-4CA9-B758-0871A712CEA4}" srcId="{F2E60A13-CD23-4A82-ACE7-E1BB9CD197E5}" destId="{587CA665-095F-47ED-9A44-31ED38E1A1FE}" srcOrd="0" destOrd="0" parTransId="{038D2182-75F6-44FE-AFFB-C99E1ED52274}" sibTransId="{AF629C5A-3ABF-4801-A15F-EBBE3D38FD40}"/>
    <dgm:cxn modelId="{91CAF249-C023-4ADD-8AE3-261D90277B4E}" type="presOf" srcId="{AF985B63-76C3-4BE6-AB0F-B2C0AEF14896}" destId="{E9568D1E-194A-4951-A419-124A8968C69F}" srcOrd="0" destOrd="0" presId="urn:microsoft.com/office/officeart/2005/8/layout/cycle2"/>
    <dgm:cxn modelId="{E1ADFB49-CAC7-40CF-B971-D1704F99D3C8}" srcId="{F2E60A13-CD23-4A82-ACE7-E1BB9CD197E5}" destId="{1ABDC62D-C977-49CA-9976-AED861E2B134}" srcOrd="4" destOrd="0" parTransId="{BCD2C4E7-FB3A-4948-8760-DCF80D2A3FFA}" sibTransId="{39D477C7-B416-4CCA-9ABF-2952E3DCC255}"/>
    <dgm:cxn modelId="{D02347D9-45E4-477C-8BD8-8F12B4999C5B}" type="presOf" srcId="{1ABDC62D-C977-49CA-9976-AED861E2B134}" destId="{B6F2F894-9801-4218-9E44-E9CF572EB920}" srcOrd="0" destOrd="0" presId="urn:microsoft.com/office/officeart/2005/8/layout/cycle2"/>
    <dgm:cxn modelId="{123F5B02-71D9-475B-BBF6-945ABEA170B9}" type="presOf" srcId="{CFF77CBF-342C-42D6-A413-E60982052A61}" destId="{E1D5C087-5C75-42B3-A7E0-A9FB8BA688E5}" srcOrd="0" destOrd="0" presId="urn:microsoft.com/office/officeart/2005/8/layout/cycle2"/>
    <dgm:cxn modelId="{CFC030B6-C486-4089-BFAD-393D4164C7D0}" srcId="{F2E60A13-CD23-4A82-ACE7-E1BB9CD197E5}" destId="{A18A75C9-BF59-49B2-8DEB-A42DD5158DCB}" srcOrd="1" destOrd="0" parTransId="{06B4D278-2417-4A2F-9809-8914FB71DD44}" sibTransId="{CFF77CBF-342C-42D6-A413-E60982052A61}"/>
    <dgm:cxn modelId="{F7E7AE30-36CF-4381-9618-E91C9188CFDC}" srcId="{F2E60A13-CD23-4A82-ACE7-E1BB9CD197E5}" destId="{EAFC215B-56F7-47C6-935E-8263D8E10675}" srcOrd="2" destOrd="0" parTransId="{ADA29914-C7D7-4A50-AB58-E4239631D396}" sibTransId="{97FAFC4E-A22E-4A9A-BB89-36CDF2A4734C}"/>
    <dgm:cxn modelId="{4D9D0771-395D-430A-8E18-49955EC5192A}" srcId="{F2E60A13-CD23-4A82-ACE7-E1BB9CD197E5}" destId="{AF985B63-76C3-4BE6-AB0F-B2C0AEF14896}" srcOrd="3" destOrd="0" parTransId="{551A32EE-390E-4E96-A568-DAD8652BB75D}" sibTransId="{C14929BA-CA43-4E8D-BC1D-9A8E410EA305}"/>
    <dgm:cxn modelId="{51D12482-574A-46BF-A16C-BCC9CE4C8E04}" type="presOf" srcId="{AF629C5A-3ABF-4801-A15F-EBBE3D38FD40}" destId="{A1CE7D5D-A60F-4722-A10A-E42B41A0C30D}" srcOrd="0" destOrd="0" presId="urn:microsoft.com/office/officeart/2005/8/layout/cycle2"/>
    <dgm:cxn modelId="{7FD14A91-C2CD-433A-AF34-96581511840D}" type="presOf" srcId="{C14929BA-CA43-4E8D-BC1D-9A8E410EA305}" destId="{49C382D4-8A3E-4516-96F8-EC961B3424D3}" srcOrd="0" destOrd="0" presId="urn:microsoft.com/office/officeart/2005/8/layout/cycle2"/>
    <dgm:cxn modelId="{A39669DA-1294-4FBB-A625-9AD33645A63F}" type="presOf" srcId="{EAFC215B-56F7-47C6-935E-8263D8E10675}" destId="{27FE85E5-76A8-4B90-8D2C-B1C92BA04DBA}" srcOrd="0" destOrd="0" presId="urn:microsoft.com/office/officeart/2005/8/layout/cycle2"/>
    <dgm:cxn modelId="{C40A8ACE-BF15-4F69-8130-67685C26B5E1}" type="presOf" srcId="{39D477C7-B416-4CCA-9ABF-2952E3DCC255}" destId="{948B9D0B-2851-4F93-94ED-C8E2E051EECD}" srcOrd="1" destOrd="0" presId="urn:microsoft.com/office/officeart/2005/8/layout/cycle2"/>
    <dgm:cxn modelId="{FC3B5080-0F04-43CD-9E30-BDC3FDEF1ED8}" type="presOf" srcId="{A18A75C9-BF59-49B2-8DEB-A42DD5158DCB}" destId="{8E3E65EE-A726-44DB-BFC2-F2DDF2478FA6}" srcOrd="0" destOrd="0" presId="urn:microsoft.com/office/officeart/2005/8/layout/cycle2"/>
    <dgm:cxn modelId="{91B008FB-88EC-4D38-B211-F4A9BDD8EDC7}" type="presOf" srcId="{97FAFC4E-A22E-4A9A-BB89-36CDF2A4734C}" destId="{8E94BB71-6715-4427-84C3-286DCDEBD90B}" srcOrd="1" destOrd="0" presId="urn:microsoft.com/office/officeart/2005/8/layout/cycle2"/>
    <dgm:cxn modelId="{3F855D18-58F0-4411-9D2E-44EF0EF4C6E8}" type="presOf" srcId="{39D477C7-B416-4CCA-9ABF-2952E3DCC255}" destId="{AEEFCC6E-F31F-4B04-B872-BD6192C1609F}" srcOrd="0" destOrd="0" presId="urn:microsoft.com/office/officeart/2005/8/layout/cycle2"/>
    <dgm:cxn modelId="{2D08E35A-633B-4495-AA40-D8A5227BDBE9}" type="presOf" srcId="{F2E60A13-CD23-4A82-ACE7-E1BB9CD197E5}" destId="{F5AC2433-A3AD-4EEC-AAE8-BCAE03DEC066}" srcOrd="0" destOrd="0" presId="urn:microsoft.com/office/officeart/2005/8/layout/cycle2"/>
    <dgm:cxn modelId="{F6DAD4DC-E8EC-46C5-986C-882A71C48A8F}" type="presParOf" srcId="{F5AC2433-A3AD-4EEC-AAE8-BCAE03DEC066}" destId="{D0D184FF-8333-4A3A-8C45-227035322450}" srcOrd="0" destOrd="0" presId="urn:microsoft.com/office/officeart/2005/8/layout/cycle2"/>
    <dgm:cxn modelId="{6F8E28F5-4D78-4DB0-8837-D7620A1315F2}" type="presParOf" srcId="{F5AC2433-A3AD-4EEC-AAE8-BCAE03DEC066}" destId="{A1CE7D5D-A60F-4722-A10A-E42B41A0C30D}" srcOrd="1" destOrd="0" presId="urn:microsoft.com/office/officeart/2005/8/layout/cycle2"/>
    <dgm:cxn modelId="{9BBD2AE5-CF5C-498A-A6DE-2DC088AC3D0B}" type="presParOf" srcId="{A1CE7D5D-A60F-4722-A10A-E42B41A0C30D}" destId="{8731C15F-17E9-4553-A667-677626F2A40B}" srcOrd="0" destOrd="0" presId="urn:microsoft.com/office/officeart/2005/8/layout/cycle2"/>
    <dgm:cxn modelId="{BDFED634-DF1F-484B-A8A4-9F4212E021F1}" type="presParOf" srcId="{F5AC2433-A3AD-4EEC-AAE8-BCAE03DEC066}" destId="{8E3E65EE-A726-44DB-BFC2-F2DDF2478FA6}" srcOrd="2" destOrd="0" presId="urn:microsoft.com/office/officeart/2005/8/layout/cycle2"/>
    <dgm:cxn modelId="{D75059B4-4A30-4475-94AE-1B861E556BE5}" type="presParOf" srcId="{F5AC2433-A3AD-4EEC-AAE8-BCAE03DEC066}" destId="{E1D5C087-5C75-42B3-A7E0-A9FB8BA688E5}" srcOrd="3" destOrd="0" presId="urn:microsoft.com/office/officeart/2005/8/layout/cycle2"/>
    <dgm:cxn modelId="{88387D0F-72B1-44C3-ABED-FA5EE1AC0636}" type="presParOf" srcId="{E1D5C087-5C75-42B3-A7E0-A9FB8BA688E5}" destId="{251F7481-34D1-471A-8744-5F3B320A1C18}" srcOrd="0" destOrd="0" presId="urn:microsoft.com/office/officeart/2005/8/layout/cycle2"/>
    <dgm:cxn modelId="{AF5C268E-BFDF-4EF7-BAAF-F9E9A1CEFC96}" type="presParOf" srcId="{F5AC2433-A3AD-4EEC-AAE8-BCAE03DEC066}" destId="{27FE85E5-76A8-4B90-8D2C-B1C92BA04DBA}" srcOrd="4" destOrd="0" presId="urn:microsoft.com/office/officeart/2005/8/layout/cycle2"/>
    <dgm:cxn modelId="{3CE7652A-3186-45EC-B596-29BD021FB93C}" type="presParOf" srcId="{F5AC2433-A3AD-4EEC-AAE8-BCAE03DEC066}" destId="{C2106C0A-188D-43D6-9C3C-D732E8706574}" srcOrd="5" destOrd="0" presId="urn:microsoft.com/office/officeart/2005/8/layout/cycle2"/>
    <dgm:cxn modelId="{8E16EDE6-F92A-47BF-8708-25523454B942}" type="presParOf" srcId="{C2106C0A-188D-43D6-9C3C-D732E8706574}" destId="{8E94BB71-6715-4427-84C3-286DCDEBD90B}" srcOrd="0" destOrd="0" presId="urn:microsoft.com/office/officeart/2005/8/layout/cycle2"/>
    <dgm:cxn modelId="{5D3D2FE8-E90E-42DD-8103-672F7F237E5F}" type="presParOf" srcId="{F5AC2433-A3AD-4EEC-AAE8-BCAE03DEC066}" destId="{E9568D1E-194A-4951-A419-124A8968C69F}" srcOrd="6" destOrd="0" presId="urn:microsoft.com/office/officeart/2005/8/layout/cycle2"/>
    <dgm:cxn modelId="{67DA47BE-84DD-43A7-9A3F-EE1BE4BA9371}" type="presParOf" srcId="{F5AC2433-A3AD-4EEC-AAE8-BCAE03DEC066}" destId="{49C382D4-8A3E-4516-96F8-EC961B3424D3}" srcOrd="7" destOrd="0" presId="urn:microsoft.com/office/officeart/2005/8/layout/cycle2"/>
    <dgm:cxn modelId="{A651EF3D-48F7-48E4-BEDB-C4D7D54D8F52}" type="presParOf" srcId="{49C382D4-8A3E-4516-96F8-EC961B3424D3}" destId="{7D7D7064-380B-4DA8-B1BF-1BD9F680F814}" srcOrd="0" destOrd="0" presId="urn:microsoft.com/office/officeart/2005/8/layout/cycle2"/>
    <dgm:cxn modelId="{AAB3F4F5-D0FA-4917-BBA7-D6B1CDADF1E8}" type="presParOf" srcId="{F5AC2433-A3AD-4EEC-AAE8-BCAE03DEC066}" destId="{B6F2F894-9801-4218-9E44-E9CF572EB920}" srcOrd="8" destOrd="0" presId="urn:microsoft.com/office/officeart/2005/8/layout/cycle2"/>
    <dgm:cxn modelId="{B38AA4CE-BBB8-4076-8411-59187792B2DA}" type="presParOf" srcId="{F5AC2433-A3AD-4EEC-AAE8-BCAE03DEC066}" destId="{AEEFCC6E-F31F-4B04-B872-BD6192C1609F}" srcOrd="9" destOrd="0" presId="urn:microsoft.com/office/officeart/2005/8/layout/cycle2"/>
    <dgm:cxn modelId="{231A468A-4D3A-4FD4-A7EC-7DFC1537B3FA}" type="presParOf" srcId="{AEEFCC6E-F31F-4B04-B872-BD6192C1609F}" destId="{948B9D0B-2851-4F93-94ED-C8E2E051EE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C96B9-A030-40CA-9452-AE9C6DC6AE78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8CB6A764-E424-4E99-A3E6-C41635C65EE0}">
      <dgm:prSet phldrT="[ข้อความ]" custT="1"/>
      <dgm:spPr>
        <a:solidFill>
          <a:srgbClr val="FFFFC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ภาวะผู้นำสหกรณ์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328E41-469C-473C-9067-4EF7135BD36A}" cxnId="{49898C33-74A2-4E5C-8BFB-63BE6A16E3DD}" type="par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99C31-65DF-4063-B0A3-1959D4A8AD1D}" cxnId="{49898C33-74A2-4E5C-8BFB-63BE6A16E3DD}" type="sibTrans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D60A7-4EBE-42AA-9D3C-5004D4F6C8A1}">
      <dgm:prSet phldrT="[ข้อความ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การมุ่งผลสัมฤทธิ์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B42C23-798C-48D1-A0A6-1526E7EC6366}" cxnId="{ADEC0915-49A2-4D81-B3E2-EB89DC0FC382}" type="par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0EEDE-835E-4F82-A34A-1C08E64AC450}" cxnId="{ADEC0915-49A2-4D81-B3E2-EB89DC0FC382}" type="sib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B2955-11A2-48E4-81D5-4BBBB2D69EE7}">
      <dgm:prSet phldrT="[ข้อความ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ทักษะการสัมพันธ์</a:t>
          </a:r>
          <a:b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กับบุคคลอื่น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8AD009-36B3-4476-8668-5A844613DEC2}" cxnId="{F3F3438F-9E11-4C8A-9BBF-982FD5997717}" type="par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08C813-4D12-40E6-AAFB-63AF98DFE6F9}" cxnId="{F3F3438F-9E11-4C8A-9BBF-982FD5997717}" type="sib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23AF9-2F67-4BBB-A943-138B8A143339}">
      <dgm:prSet phldrT="[ข้อความ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พัฒนาสร้างสรรค์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398708-4701-4075-9F8A-BEBF0E173C29}" cxnId="{1F43FBAA-B40D-45F8-BAB7-2AB501531B16}" type="par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53E0B-16A7-4F92-98E7-3EF83F92070D}" cxnId="{1F43FBAA-B40D-45F8-BAB7-2AB501531B16}" type="sib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67F2AB-7879-4275-A572-098A81835D2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ความประพฤติ</a:t>
          </a:r>
          <a:b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ตามแบบฉบับผู้นำ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4405A2-36D2-44A7-B801-86B091D3F974}" cxnId="{36C077A0-F520-4BC5-AAEF-0A7EBE264360}" type="par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2916A1-BE4C-46A5-AF15-BFF3581C7C83}" cxnId="{36C077A0-F520-4BC5-AAEF-0A7EBE264360}" type="sib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3D16CA-7C60-4689-8913-F0B4B8CE9DEC}">
      <dgm:prSet phldrT="[ข้อความ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การนำการเปลี่ยนแปลง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191178-FB12-45F7-A0D9-BB8D7EB6E2EE}" cxnId="{D92C7F7F-E75A-4CD0-926C-9DEA69F3EFB1}" type="sib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7483A-4721-40F9-8501-52B2F430F12F}" cxnId="{D92C7F7F-E75A-4CD0-926C-9DEA69F3EFB1}" type="parTrans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FA2EA5-5938-4079-8491-9785A8B564AD}" type="pres">
      <dgm:prSet presAssocID="{746C96B9-A030-40CA-9452-AE9C6DC6A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6DC6EAB-3CC1-4679-A86B-54F463629A35}" type="pres">
      <dgm:prSet presAssocID="{746C96B9-A030-40CA-9452-AE9C6DC6AE78}" presName="cycle" presStyleCnt="0"/>
      <dgm:spPr/>
    </dgm:pt>
    <dgm:pt modelId="{34BCAD3D-0688-459E-A5BA-E467C303D44F}" type="pres">
      <dgm:prSet presAssocID="{8CB6A764-E424-4E99-A3E6-C41635C65EE0}" presName="nodeFirstNode" presStyleLbl="node1" presStyleIdx="0" presStyleCnt="6" custRadScaleRad="108770" custRadScaleInc="-10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571F98-011D-4CCA-8F76-6E00BB8B4609}" type="pres">
      <dgm:prSet presAssocID="{1C499C31-65DF-4063-B0A3-1959D4A8AD1D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102B52C5-8024-45C4-8FCE-5FF8BD739E8C}" type="pres">
      <dgm:prSet presAssocID="{E367F2AB-7879-4275-A572-098A81835D20}" presName="nodeFollowingNodes" presStyleLbl="node1" presStyleIdx="1" presStyleCnt="6" custScaleX="121840" custRadScaleRad="101577" custRadScaleInc="92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B0733F-4BCA-4A68-B9E6-7A4D57AB05AF}" type="pres">
      <dgm:prSet presAssocID="{6ACD60A7-4EBE-42AA-9D3C-5004D4F6C8A1}" presName="nodeFollowingNodes" presStyleLbl="node1" presStyleIdx="2" presStyleCnt="6" custRadScaleRad="97165" custRadScaleInc="-170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62BF19-8809-402B-9661-8030EAA07B7B}" type="pres">
      <dgm:prSet presAssocID="{1D3D16CA-7C60-4689-8913-F0B4B8CE9DE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3CD711-419B-4E0C-B896-DEABFBDB1A7A}" type="pres">
      <dgm:prSet presAssocID="{5A6B2955-11A2-48E4-81D5-4BBBB2D69EE7}" presName="nodeFollowingNodes" presStyleLbl="node1" presStyleIdx="4" presStyleCnt="6" custScaleX="110966" custRadScaleRad="100106" custRadScaleInc="130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A0E221-4F66-4DDB-AD4E-8BF244FB3DA6}" type="pres">
      <dgm:prSet presAssocID="{E8B23AF9-2F67-4BBB-A943-138B8A14333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3C30DF1-466C-4A96-9AAF-788C5E51FBE6}" type="presOf" srcId="{1C499C31-65DF-4063-B0A3-1959D4A8AD1D}" destId="{EC571F98-011D-4CCA-8F76-6E00BB8B4609}" srcOrd="0" destOrd="0" presId="urn:microsoft.com/office/officeart/2005/8/layout/cycle3"/>
    <dgm:cxn modelId="{70BDD74D-1BB2-4F32-BA95-A3C197D5F601}" type="presOf" srcId="{E367F2AB-7879-4275-A572-098A81835D20}" destId="{102B52C5-8024-45C4-8FCE-5FF8BD739E8C}" srcOrd="0" destOrd="0" presId="urn:microsoft.com/office/officeart/2005/8/layout/cycle3"/>
    <dgm:cxn modelId="{D92C7F7F-E75A-4CD0-926C-9DEA69F3EFB1}" srcId="{746C96B9-A030-40CA-9452-AE9C6DC6AE78}" destId="{1D3D16CA-7C60-4689-8913-F0B4B8CE9DEC}" srcOrd="3" destOrd="0" parTransId="{2797483A-4721-40F9-8501-52B2F430F12F}" sibTransId="{B2191178-FB12-45F7-A0D9-BB8D7EB6E2EE}"/>
    <dgm:cxn modelId="{F3F3438F-9E11-4C8A-9BBF-982FD5997717}" srcId="{746C96B9-A030-40CA-9452-AE9C6DC6AE78}" destId="{5A6B2955-11A2-48E4-81D5-4BBBB2D69EE7}" srcOrd="4" destOrd="0" parTransId="{DA8AD009-36B3-4476-8668-5A844613DEC2}" sibTransId="{0708C813-4D12-40E6-AAFB-63AF98DFE6F9}"/>
    <dgm:cxn modelId="{49898C33-74A2-4E5C-8BFB-63BE6A16E3DD}" srcId="{746C96B9-A030-40CA-9452-AE9C6DC6AE78}" destId="{8CB6A764-E424-4E99-A3E6-C41635C65EE0}" srcOrd="0" destOrd="0" parTransId="{4C328E41-469C-473C-9067-4EF7135BD36A}" sibTransId="{1C499C31-65DF-4063-B0A3-1959D4A8AD1D}"/>
    <dgm:cxn modelId="{7EED9A51-C419-474B-B200-C43E6199FA16}" type="presOf" srcId="{6ACD60A7-4EBE-42AA-9D3C-5004D4F6C8A1}" destId="{6EB0733F-4BCA-4A68-B9E6-7A4D57AB05AF}" srcOrd="0" destOrd="0" presId="urn:microsoft.com/office/officeart/2005/8/layout/cycle3"/>
    <dgm:cxn modelId="{36C077A0-F520-4BC5-AAEF-0A7EBE264360}" srcId="{746C96B9-A030-40CA-9452-AE9C6DC6AE78}" destId="{E367F2AB-7879-4275-A572-098A81835D20}" srcOrd="1" destOrd="0" parTransId="{374405A2-36D2-44A7-B801-86B091D3F974}" sibTransId="{002916A1-BE4C-46A5-AF15-BFF3581C7C83}"/>
    <dgm:cxn modelId="{AA8B9B5B-157F-4DF1-B602-6447AA251BE2}" type="presOf" srcId="{5A6B2955-11A2-48E4-81D5-4BBBB2D69EE7}" destId="{A23CD711-419B-4E0C-B896-DEABFBDB1A7A}" srcOrd="0" destOrd="0" presId="urn:microsoft.com/office/officeart/2005/8/layout/cycle3"/>
    <dgm:cxn modelId="{1F43FBAA-B40D-45F8-BAB7-2AB501531B16}" srcId="{746C96B9-A030-40CA-9452-AE9C6DC6AE78}" destId="{E8B23AF9-2F67-4BBB-A943-138B8A143339}" srcOrd="5" destOrd="0" parTransId="{BC398708-4701-4075-9F8A-BEBF0E173C29}" sibTransId="{C5053E0B-16A7-4F92-98E7-3EF83F92070D}"/>
    <dgm:cxn modelId="{3125F3E4-4202-466D-A27C-0AECA1E72674}" type="presOf" srcId="{8CB6A764-E424-4E99-A3E6-C41635C65EE0}" destId="{34BCAD3D-0688-459E-A5BA-E467C303D44F}" srcOrd="0" destOrd="0" presId="urn:microsoft.com/office/officeart/2005/8/layout/cycle3"/>
    <dgm:cxn modelId="{AF939377-C52A-4514-ABED-6216C1EB5466}" type="presOf" srcId="{1D3D16CA-7C60-4689-8913-F0B4B8CE9DEC}" destId="{8362BF19-8809-402B-9661-8030EAA07B7B}" srcOrd="0" destOrd="0" presId="urn:microsoft.com/office/officeart/2005/8/layout/cycle3"/>
    <dgm:cxn modelId="{497689D1-2A05-4E57-9F59-386A075A3526}" type="presOf" srcId="{E8B23AF9-2F67-4BBB-A943-138B8A143339}" destId="{EDA0E221-4F66-4DDB-AD4E-8BF244FB3DA6}" srcOrd="0" destOrd="0" presId="urn:microsoft.com/office/officeart/2005/8/layout/cycle3"/>
    <dgm:cxn modelId="{F5928CEE-A5E5-4054-BBC7-F2D16C6139A7}" type="presOf" srcId="{746C96B9-A030-40CA-9452-AE9C6DC6AE78}" destId="{9DFA2EA5-5938-4079-8491-9785A8B564AD}" srcOrd="0" destOrd="0" presId="urn:microsoft.com/office/officeart/2005/8/layout/cycle3"/>
    <dgm:cxn modelId="{ADEC0915-49A2-4D81-B3E2-EB89DC0FC382}" srcId="{746C96B9-A030-40CA-9452-AE9C6DC6AE78}" destId="{6ACD60A7-4EBE-42AA-9D3C-5004D4F6C8A1}" srcOrd="2" destOrd="0" parTransId="{06B42C23-798C-48D1-A0A6-1526E7EC6366}" sibTransId="{39A0EEDE-835E-4F82-A34A-1C08E64AC450}"/>
    <dgm:cxn modelId="{90FB2BD8-4499-47FE-B926-861607F41C64}" type="presParOf" srcId="{9DFA2EA5-5938-4079-8491-9785A8B564AD}" destId="{56DC6EAB-3CC1-4679-A86B-54F463629A35}" srcOrd="0" destOrd="0" presId="urn:microsoft.com/office/officeart/2005/8/layout/cycle3"/>
    <dgm:cxn modelId="{AA3BD2BD-550F-43F8-B410-8DEAB0903F62}" type="presParOf" srcId="{56DC6EAB-3CC1-4679-A86B-54F463629A35}" destId="{34BCAD3D-0688-459E-A5BA-E467C303D44F}" srcOrd="0" destOrd="0" presId="urn:microsoft.com/office/officeart/2005/8/layout/cycle3"/>
    <dgm:cxn modelId="{659EAFE8-CAC0-498E-907E-246508953CAF}" type="presParOf" srcId="{56DC6EAB-3CC1-4679-A86B-54F463629A35}" destId="{EC571F98-011D-4CCA-8F76-6E00BB8B4609}" srcOrd="1" destOrd="0" presId="urn:microsoft.com/office/officeart/2005/8/layout/cycle3"/>
    <dgm:cxn modelId="{6CFCE9A5-14A2-470A-9C88-BF8FFDF3F31C}" type="presParOf" srcId="{56DC6EAB-3CC1-4679-A86B-54F463629A35}" destId="{102B52C5-8024-45C4-8FCE-5FF8BD739E8C}" srcOrd="2" destOrd="0" presId="urn:microsoft.com/office/officeart/2005/8/layout/cycle3"/>
    <dgm:cxn modelId="{A47A3966-E59C-4D53-AF4D-ED7441583074}" type="presParOf" srcId="{56DC6EAB-3CC1-4679-A86B-54F463629A35}" destId="{6EB0733F-4BCA-4A68-B9E6-7A4D57AB05AF}" srcOrd="3" destOrd="0" presId="urn:microsoft.com/office/officeart/2005/8/layout/cycle3"/>
    <dgm:cxn modelId="{3DD26DC9-CF70-41DD-90E3-401E0FFDAE2F}" type="presParOf" srcId="{56DC6EAB-3CC1-4679-A86B-54F463629A35}" destId="{8362BF19-8809-402B-9661-8030EAA07B7B}" srcOrd="4" destOrd="0" presId="urn:microsoft.com/office/officeart/2005/8/layout/cycle3"/>
    <dgm:cxn modelId="{1196DA92-C258-40C9-AE96-A5252449F5D8}" type="presParOf" srcId="{56DC6EAB-3CC1-4679-A86B-54F463629A35}" destId="{A23CD711-419B-4E0C-B896-DEABFBDB1A7A}" srcOrd="5" destOrd="0" presId="urn:microsoft.com/office/officeart/2005/8/layout/cycle3"/>
    <dgm:cxn modelId="{C1F41AAB-FD7C-4A89-BFB7-31840EA7930B}" type="presParOf" srcId="{56DC6EAB-3CC1-4679-A86B-54F463629A35}" destId="{EDA0E221-4F66-4DDB-AD4E-8BF244FB3DA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BD676-877C-42A2-8B44-36A0ED05E4E9}" type="doc">
      <dgm:prSet loTypeId="urn:microsoft.com/office/officeart/2005/8/layout/cycle8" loCatId="cycle" qsTypeId="urn:microsoft.com/office/officeart/2005/8/quickstyle/3d4" qsCatId="3D" csTypeId="urn:microsoft.com/office/officeart/2005/8/colors/colorful5" csCatId="colorful" phldr="1"/>
      <dgm:spPr/>
    </dgm:pt>
    <dgm:pt modelId="{AF0B59CE-59CA-4202-AE7D-989B33F48565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อัตลักษณ์สหกรณ์</a:t>
          </a:r>
          <a:endParaRPr lang="th-TH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2D5A1-8CE7-4355-BE4C-CCEEF28D6DBB}" cxnId="{7D9CE795-5767-4C05-BF51-9CB3C269FF6B}" type="parTrans">
      <dgm:prSet/>
      <dgm:spPr/>
      <dgm:t>
        <a:bodyPr/>
        <a:lstStyle/>
        <a:p>
          <a:endParaRPr lang="th-TH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1BBB4D-CE5D-48D8-80F6-8D5A6DE44247}" cxnId="{7D9CE795-5767-4C05-BF51-9CB3C269FF6B}" type="sibTrans">
      <dgm:prSet/>
      <dgm:spPr/>
      <dgm:t>
        <a:bodyPr/>
        <a:lstStyle/>
        <a:p>
          <a:endParaRPr lang="th-TH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96C87-34ED-4514-B20D-CE1091BCCCE4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ค่านิยมองค์กร</a:t>
          </a:r>
          <a:endParaRPr lang="th-TH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D022B7-96C4-434D-8437-7591CEC3B9B9}" cxnId="{A1E4F251-63C1-4DA1-B364-D47116932F28}" type="parTrans">
      <dgm:prSet/>
      <dgm:spPr/>
      <dgm:t>
        <a:bodyPr/>
        <a:lstStyle/>
        <a:p>
          <a:endParaRPr lang="th-TH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492C6-26C8-4795-BC7B-C478E667787F}" cxnId="{A1E4F251-63C1-4DA1-B364-D47116932F28}" type="sibTrans">
      <dgm:prSet/>
      <dgm:spPr/>
      <dgm:t>
        <a:bodyPr/>
        <a:lstStyle/>
        <a:p>
          <a:endParaRPr lang="th-TH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24054-61E3-4A69-A7BD-A3B88BF17E43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มาตรฐานคุณภาพ</a:t>
          </a:r>
          <a:endParaRPr lang="th-TH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5876B-DEA9-4F6B-84B4-1B92F90E1A5B}" cxnId="{358745DC-9646-4F4E-8BA2-2532F573ADAA}" type="parTrans">
      <dgm:prSet/>
      <dgm:spPr/>
      <dgm:t>
        <a:bodyPr/>
        <a:lstStyle/>
        <a:p>
          <a:endParaRPr lang="th-TH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492396-195F-486E-9018-C24369FFF516}" cxnId="{358745DC-9646-4F4E-8BA2-2532F573ADAA}" type="sibTrans">
      <dgm:prSet/>
      <dgm:spPr/>
      <dgm:t>
        <a:bodyPr/>
        <a:lstStyle/>
        <a:p>
          <a:endParaRPr lang="th-TH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4817C-B2B5-49D3-9F5C-422F0D8C61EA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การจัดการธุรกิจที่ดี</a:t>
          </a:r>
          <a:endParaRPr lang="th-TH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F98CF-B8C0-4E5B-9143-D4751372626B}" cxnId="{F5DC19BA-A03B-4477-B7D1-886DCD4F1A26}" type="parTrans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7697C440-0BDA-4AB9-ABB2-B961DD220198}" cxnId="{F5DC19BA-A03B-4477-B7D1-886DCD4F1A26}" type="sibTrans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9916AABD-8E13-459F-AABD-608181C3F9D0}" type="pres">
      <dgm:prSet presAssocID="{22CBD676-877C-42A2-8B44-36A0ED05E4E9}" presName="compositeShape" presStyleCnt="0">
        <dgm:presLayoutVars>
          <dgm:chMax val="7"/>
          <dgm:dir/>
          <dgm:resizeHandles val="exact"/>
        </dgm:presLayoutVars>
      </dgm:prSet>
      <dgm:spPr/>
    </dgm:pt>
    <dgm:pt modelId="{B4CD58B9-DCF5-4363-9092-E6E50369F229}" type="pres">
      <dgm:prSet presAssocID="{22CBD676-877C-42A2-8B44-36A0ED05E4E9}" presName="wedge1" presStyleLbl="node1" presStyleIdx="0" presStyleCnt="4"/>
      <dgm:spPr/>
      <dgm:t>
        <a:bodyPr/>
        <a:lstStyle/>
        <a:p>
          <a:endParaRPr lang="th-TH"/>
        </a:p>
      </dgm:t>
    </dgm:pt>
    <dgm:pt modelId="{11F80FB6-EDE6-49D8-B257-4A0B007B70AD}" type="pres">
      <dgm:prSet presAssocID="{22CBD676-877C-42A2-8B44-36A0ED05E4E9}" presName="dummy1a" presStyleCnt="0"/>
      <dgm:spPr/>
    </dgm:pt>
    <dgm:pt modelId="{4B046629-E01C-4120-A75C-0ECFB8D6A0BB}" type="pres">
      <dgm:prSet presAssocID="{22CBD676-877C-42A2-8B44-36A0ED05E4E9}" presName="dummy1b" presStyleCnt="0"/>
      <dgm:spPr/>
    </dgm:pt>
    <dgm:pt modelId="{13B4613F-A277-4F27-AE08-6050FF55AF84}" type="pres">
      <dgm:prSet presAssocID="{22CBD676-877C-42A2-8B44-36A0ED05E4E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8A7115-6286-470C-A947-BF40B039E69A}" type="pres">
      <dgm:prSet presAssocID="{22CBD676-877C-42A2-8B44-36A0ED05E4E9}" presName="wedge2" presStyleLbl="node1" presStyleIdx="1" presStyleCnt="4"/>
      <dgm:spPr/>
      <dgm:t>
        <a:bodyPr/>
        <a:lstStyle/>
        <a:p>
          <a:endParaRPr lang="th-TH"/>
        </a:p>
      </dgm:t>
    </dgm:pt>
    <dgm:pt modelId="{9E463764-A2B2-471E-819A-107B0850F44F}" type="pres">
      <dgm:prSet presAssocID="{22CBD676-877C-42A2-8B44-36A0ED05E4E9}" presName="dummy2a" presStyleCnt="0"/>
      <dgm:spPr/>
    </dgm:pt>
    <dgm:pt modelId="{BDC254F1-DD42-4A2A-BBA4-6BC5E2702650}" type="pres">
      <dgm:prSet presAssocID="{22CBD676-877C-42A2-8B44-36A0ED05E4E9}" presName="dummy2b" presStyleCnt="0"/>
      <dgm:spPr/>
    </dgm:pt>
    <dgm:pt modelId="{B926575D-57B1-4331-9102-E30AA22386AE}" type="pres">
      <dgm:prSet presAssocID="{22CBD676-877C-42A2-8B44-36A0ED05E4E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70326E-8093-40B7-8652-CF5460FA1708}" type="pres">
      <dgm:prSet presAssocID="{22CBD676-877C-42A2-8B44-36A0ED05E4E9}" presName="wedge3" presStyleLbl="node1" presStyleIdx="2" presStyleCnt="4"/>
      <dgm:spPr/>
      <dgm:t>
        <a:bodyPr/>
        <a:lstStyle/>
        <a:p>
          <a:endParaRPr lang="th-TH"/>
        </a:p>
      </dgm:t>
    </dgm:pt>
    <dgm:pt modelId="{9EA11275-72D9-4244-8911-1A1E16DEF193}" type="pres">
      <dgm:prSet presAssocID="{22CBD676-877C-42A2-8B44-36A0ED05E4E9}" presName="dummy3a" presStyleCnt="0"/>
      <dgm:spPr/>
    </dgm:pt>
    <dgm:pt modelId="{E7F36ABC-3B95-4768-ACF6-65BD5BAEF72C}" type="pres">
      <dgm:prSet presAssocID="{22CBD676-877C-42A2-8B44-36A0ED05E4E9}" presName="dummy3b" presStyleCnt="0"/>
      <dgm:spPr/>
    </dgm:pt>
    <dgm:pt modelId="{C935AD86-FFA4-4C02-8A71-DC67A38C702C}" type="pres">
      <dgm:prSet presAssocID="{22CBD676-877C-42A2-8B44-36A0ED05E4E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60BA1A-FAC3-45D8-952F-FB3C3AA7E6D2}" type="pres">
      <dgm:prSet presAssocID="{22CBD676-877C-42A2-8B44-36A0ED05E4E9}" presName="wedge4" presStyleLbl="node1" presStyleIdx="3" presStyleCnt="4"/>
      <dgm:spPr/>
      <dgm:t>
        <a:bodyPr/>
        <a:lstStyle/>
        <a:p>
          <a:endParaRPr lang="th-TH"/>
        </a:p>
      </dgm:t>
    </dgm:pt>
    <dgm:pt modelId="{86F281C2-D3D1-406C-AB51-708E35450BD9}" type="pres">
      <dgm:prSet presAssocID="{22CBD676-877C-42A2-8B44-36A0ED05E4E9}" presName="dummy4a" presStyleCnt="0"/>
      <dgm:spPr/>
    </dgm:pt>
    <dgm:pt modelId="{FD9492DB-9630-4015-BF2A-2ED21E99CC52}" type="pres">
      <dgm:prSet presAssocID="{22CBD676-877C-42A2-8B44-36A0ED05E4E9}" presName="dummy4b" presStyleCnt="0"/>
      <dgm:spPr/>
    </dgm:pt>
    <dgm:pt modelId="{18F14186-033B-45D0-8D18-C371BC0687F8}" type="pres">
      <dgm:prSet presAssocID="{22CBD676-877C-42A2-8B44-36A0ED05E4E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471485-E715-4111-8CF9-06A26659275D}" type="pres">
      <dgm:prSet presAssocID="{101BBB4D-CE5D-48D8-80F6-8D5A6DE44247}" presName="arrowWedge1" presStyleLbl="fgSibTrans2D1" presStyleIdx="0" presStyleCnt="4"/>
      <dgm:spPr/>
    </dgm:pt>
    <dgm:pt modelId="{C5C72898-AE37-4A92-A278-2F008D5F1062}" type="pres">
      <dgm:prSet presAssocID="{266492C6-26C8-4795-BC7B-C478E667787F}" presName="arrowWedge2" presStyleLbl="fgSibTrans2D1" presStyleIdx="1" presStyleCnt="4"/>
      <dgm:spPr/>
    </dgm:pt>
    <dgm:pt modelId="{DA38D72C-7629-4ADC-85D2-C96FBD03C896}" type="pres">
      <dgm:prSet presAssocID="{41492396-195F-486E-9018-C24369FFF516}" presName="arrowWedge3" presStyleLbl="fgSibTrans2D1" presStyleIdx="2" presStyleCnt="4"/>
      <dgm:spPr/>
    </dgm:pt>
    <dgm:pt modelId="{86E7AD48-2829-48A8-86D9-61853044DE1D}" type="pres">
      <dgm:prSet presAssocID="{7697C440-0BDA-4AB9-ABB2-B961DD220198}" presName="arrowWedge4" presStyleLbl="fgSibTrans2D1" presStyleIdx="3" presStyleCnt="4"/>
      <dgm:spPr/>
    </dgm:pt>
  </dgm:ptLst>
  <dgm:cxnLst>
    <dgm:cxn modelId="{934AD897-E06D-47EE-866D-6CB4274414EB}" type="presOf" srcId="{AF0B59CE-59CA-4202-AE7D-989B33F48565}" destId="{B4CD58B9-DCF5-4363-9092-E6E50369F229}" srcOrd="0" destOrd="0" presId="urn:microsoft.com/office/officeart/2005/8/layout/cycle8"/>
    <dgm:cxn modelId="{7B2BED7D-45EF-42D2-ABDA-C8DC37C2437A}" type="presOf" srcId="{B484817C-B2B5-49D3-9F5C-422F0D8C61EA}" destId="{18F14186-033B-45D0-8D18-C371BC0687F8}" srcOrd="1" destOrd="0" presId="urn:microsoft.com/office/officeart/2005/8/layout/cycle8"/>
    <dgm:cxn modelId="{F5DC19BA-A03B-4477-B7D1-886DCD4F1A26}" srcId="{22CBD676-877C-42A2-8B44-36A0ED05E4E9}" destId="{B484817C-B2B5-49D3-9F5C-422F0D8C61EA}" srcOrd="3" destOrd="0" parTransId="{D6DF98CF-B8C0-4E5B-9143-D4751372626B}" sibTransId="{7697C440-0BDA-4AB9-ABB2-B961DD220198}"/>
    <dgm:cxn modelId="{1AE53605-931B-4FE7-AC29-C8A8D93A4ACD}" type="presOf" srcId="{AF0B59CE-59CA-4202-AE7D-989B33F48565}" destId="{13B4613F-A277-4F27-AE08-6050FF55AF84}" srcOrd="1" destOrd="0" presId="urn:microsoft.com/office/officeart/2005/8/layout/cycle8"/>
    <dgm:cxn modelId="{ECBB3FF2-A0B3-42BC-8869-71557F041BC4}" type="presOf" srcId="{5EA96C87-34ED-4514-B20D-CE1091BCCCE4}" destId="{B926575D-57B1-4331-9102-E30AA22386AE}" srcOrd="1" destOrd="0" presId="urn:microsoft.com/office/officeart/2005/8/layout/cycle8"/>
    <dgm:cxn modelId="{358745DC-9646-4F4E-8BA2-2532F573ADAA}" srcId="{22CBD676-877C-42A2-8B44-36A0ED05E4E9}" destId="{80C24054-61E3-4A69-A7BD-A3B88BF17E43}" srcOrd="2" destOrd="0" parTransId="{B355876B-DEA9-4F6B-84B4-1B92F90E1A5B}" sibTransId="{41492396-195F-486E-9018-C24369FFF516}"/>
    <dgm:cxn modelId="{DB658ABE-7171-4C63-94CA-C4A877AA3473}" type="presOf" srcId="{B484817C-B2B5-49D3-9F5C-422F0D8C61EA}" destId="{7860BA1A-FAC3-45D8-952F-FB3C3AA7E6D2}" srcOrd="0" destOrd="0" presId="urn:microsoft.com/office/officeart/2005/8/layout/cycle8"/>
    <dgm:cxn modelId="{D4D7D6E0-DBE0-4C2A-AFE2-3709866C7B52}" type="presOf" srcId="{80C24054-61E3-4A69-A7BD-A3B88BF17E43}" destId="{C935AD86-FFA4-4C02-8A71-DC67A38C702C}" srcOrd="1" destOrd="0" presId="urn:microsoft.com/office/officeart/2005/8/layout/cycle8"/>
    <dgm:cxn modelId="{ACBB701C-4C02-48E9-AC29-4482A94B099C}" type="presOf" srcId="{5EA96C87-34ED-4514-B20D-CE1091BCCCE4}" destId="{1C8A7115-6286-470C-A947-BF40B039E69A}" srcOrd="0" destOrd="0" presId="urn:microsoft.com/office/officeart/2005/8/layout/cycle8"/>
    <dgm:cxn modelId="{EDDCB67F-64E8-4843-9CEA-E6E9D4FCBE46}" type="presOf" srcId="{22CBD676-877C-42A2-8B44-36A0ED05E4E9}" destId="{9916AABD-8E13-459F-AABD-608181C3F9D0}" srcOrd="0" destOrd="0" presId="urn:microsoft.com/office/officeart/2005/8/layout/cycle8"/>
    <dgm:cxn modelId="{7F18F36E-B93A-44BE-B633-FE70965312A3}" type="presOf" srcId="{80C24054-61E3-4A69-A7BD-A3B88BF17E43}" destId="{6B70326E-8093-40B7-8652-CF5460FA1708}" srcOrd="0" destOrd="0" presId="urn:microsoft.com/office/officeart/2005/8/layout/cycle8"/>
    <dgm:cxn modelId="{A1E4F251-63C1-4DA1-B364-D47116932F28}" srcId="{22CBD676-877C-42A2-8B44-36A0ED05E4E9}" destId="{5EA96C87-34ED-4514-B20D-CE1091BCCCE4}" srcOrd="1" destOrd="0" parTransId="{C6D022B7-96C4-434D-8437-7591CEC3B9B9}" sibTransId="{266492C6-26C8-4795-BC7B-C478E667787F}"/>
    <dgm:cxn modelId="{7D9CE795-5767-4C05-BF51-9CB3C269FF6B}" srcId="{22CBD676-877C-42A2-8B44-36A0ED05E4E9}" destId="{AF0B59CE-59CA-4202-AE7D-989B33F48565}" srcOrd="0" destOrd="0" parTransId="{0B22D5A1-8CE7-4355-BE4C-CCEEF28D6DBB}" sibTransId="{101BBB4D-CE5D-48D8-80F6-8D5A6DE44247}"/>
    <dgm:cxn modelId="{290CF4B9-FF30-41FA-896A-0D67756B9076}" type="presParOf" srcId="{9916AABD-8E13-459F-AABD-608181C3F9D0}" destId="{B4CD58B9-DCF5-4363-9092-E6E50369F229}" srcOrd="0" destOrd="0" presId="urn:microsoft.com/office/officeart/2005/8/layout/cycle8"/>
    <dgm:cxn modelId="{37941279-2CC6-474D-8CAC-7A242326C462}" type="presParOf" srcId="{9916AABD-8E13-459F-AABD-608181C3F9D0}" destId="{11F80FB6-EDE6-49D8-B257-4A0B007B70AD}" srcOrd="1" destOrd="0" presId="urn:microsoft.com/office/officeart/2005/8/layout/cycle8"/>
    <dgm:cxn modelId="{9AAF9170-1739-4195-B831-02D771EA7E5B}" type="presParOf" srcId="{9916AABD-8E13-459F-AABD-608181C3F9D0}" destId="{4B046629-E01C-4120-A75C-0ECFB8D6A0BB}" srcOrd="2" destOrd="0" presId="urn:microsoft.com/office/officeart/2005/8/layout/cycle8"/>
    <dgm:cxn modelId="{4020BE10-DFF1-4A44-B10C-857C19E252AA}" type="presParOf" srcId="{9916AABD-8E13-459F-AABD-608181C3F9D0}" destId="{13B4613F-A277-4F27-AE08-6050FF55AF84}" srcOrd="3" destOrd="0" presId="urn:microsoft.com/office/officeart/2005/8/layout/cycle8"/>
    <dgm:cxn modelId="{8DFAD6DB-C7C2-49F4-A531-0C61454F24FB}" type="presParOf" srcId="{9916AABD-8E13-459F-AABD-608181C3F9D0}" destId="{1C8A7115-6286-470C-A947-BF40B039E69A}" srcOrd="4" destOrd="0" presId="urn:microsoft.com/office/officeart/2005/8/layout/cycle8"/>
    <dgm:cxn modelId="{663B7866-9232-4419-B489-3F459BB55691}" type="presParOf" srcId="{9916AABD-8E13-459F-AABD-608181C3F9D0}" destId="{9E463764-A2B2-471E-819A-107B0850F44F}" srcOrd="5" destOrd="0" presId="urn:microsoft.com/office/officeart/2005/8/layout/cycle8"/>
    <dgm:cxn modelId="{F60096A6-1EF8-4A22-84B7-52AC289381B8}" type="presParOf" srcId="{9916AABD-8E13-459F-AABD-608181C3F9D0}" destId="{BDC254F1-DD42-4A2A-BBA4-6BC5E2702650}" srcOrd="6" destOrd="0" presId="urn:microsoft.com/office/officeart/2005/8/layout/cycle8"/>
    <dgm:cxn modelId="{ACEF9BB9-C6EB-406A-B636-A5538FF13FC8}" type="presParOf" srcId="{9916AABD-8E13-459F-AABD-608181C3F9D0}" destId="{B926575D-57B1-4331-9102-E30AA22386AE}" srcOrd="7" destOrd="0" presId="urn:microsoft.com/office/officeart/2005/8/layout/cycle8"/>
    <dgm:cxn modelId="{93B8C3DD-59AB-49EE-B421-DA68699AC407}" type="presParOf" srcId="{9916AABD-8E13-459F-AABD-608181C3F9D0}" destId="{6B70326E-8093-40B7-8652-CF5460FA1708}" srcOrd="8" destOrd="0" presId="urn:microsoft.com/office/officeart/2005/8/layout/cycle8"/>
    <dgm:cxn modelId="{AEDF1983-E5DE-4087-B873-3F31587E12C1}" type="presParOf" srcId="{9916AABD-8E13-459F-AABD-608181C3F9D0}" destId="{9EA11275-72D9-4244-8911-1A1E16DEF193}" srcOrd="9" destOrd="0" presId="urn:microsoft.com/office/officeart/2005/8/layout/cycle8"/>
    <dgm:cxn modelId="{A49B693D-14EF-40D8-B300-BDC7B7476148}" type="presParOf" srcId="{9916AABD-8E13-459F-AABD-608181C3F9D0}" destId="{E7F36ABC-3B95-4768-ACF6-65BD5BAEF72C}" srcOrd="10" destOrd="0" presId="urn:microsoft.com/office/officeart/2005/8/layout/cycle8"/>
    <dgm:cxn modelId="{5B5A75A0-EF85-4B05-856E-5C63C7588E2D}" type="presParOf" srcId="{9916AABD-8E13-459F-AABD-608181C3F9D0}" destId="{C935AD86-FFA4-4C02-8A71-DC67A38C702C}" srcOrd="11" destOrd="0" presId="urn:microsoft.com/office/officeart/2005/8/layout/cycle8"/>
    <dgm:cxn modelId="{475FCC97-140A-4CFF-AC1A-D6FB0F46453B}" type="presParOf" srcId="{9916AABD-8E13-459F-AABD-608181C3F9D0}" destId="{7860BA1A-FAC3-45D8-952F-FB3C3AA7E6D2}" srcOrd="12" destOrd="0" presId="urn:microsoft.com/office/officeart/2005/8/layout/cycle8"/>
    <dgm:cxn modelId="{074D004C-3DB6-4358-91C4-1FD28393A207}" type="presParOf" srcId="{9916AABD-8E13-459F-AABD-608181C3F9D0}" destId="{86F281C2-D3D1-406C-AB51-708E35450BD9}" srcOrd="13" destOrd="0" presId="urn:microsoft.com/office/officeart/2005/8/layout/cycle8"/>
    <dgm:cxn modelId="{FE4D0CC6-A7C3-4191-A8B3-339C86375721}" type="presParOf" srcId="{9916AABD-8E13-459F-AABD-608181C3F9D0}" destId="{FD9492DB-9630-4015-BF2A-2ED21E99CC52}" srcOrd="14" destOrd="0" presId="urn:microsoft.com/office/officeart/2005/8/layout/cycle8"/>
    <dgm:cxn modelId="{999A833F-C7DB-4D0A-8EA9-4B75AB6525E6}" type="presParOf" srcId="{9916AABD-8E13-459F-AABD-608181C3F9D0}" destId="{18F14186-033B-45D0-8D18-C371BC0687F8}" srcOrd="15" destOrd="0" presId="urn:microsoft.com/office/officeart/2005/8/layout/cycle8"/>
    <dgm:cxn modelId="{7E256F9A-3AB8-4A71-BC85-26A71E9CD01B}" type="presParOf" srcId="{9916AABD-8E13-459F-AABD-608181C3F9D0}" destId="{64471485-E715-4111-8CF9-06A26659275D}" srcOrd="16" destOrd="0" presId="urn:microsoft.com/office/officeart/2005/8/layout/cycle8"/>
    <dgm:cxn modelId="{94CD4A59-97FC-4123-A002-8A4F0E1D6F45}" type="presParOf" srcId="{9916AABD-8E13-459F-AABD-608181C3F9D0}" destId="{C5C72898-AE37-4A92-A278-2F008D5F1062}" srcOrd="17" destOrd="0" presId="urn:microsoft.com/office/officeart/2005/8/layout/cycle8"/>
    <dgm:cxn modelId="{2FD81504-6C64-47B8-9999-819C93DFE6E3}" type="presParOf" srcId="{9916AABD-8E13-459F-AABD-608181C3F9D0}" destId="{DA38D72C-7629-4ADC-85D2-C96FBD03C896}" srcOrd="18" destOrd="0" presId="urn:microsoft.com/office/officeart/2005/8/layout/cycle8"/>
    <dgm:cxn modelId="{E8FF2C12-0B94-49B6-A860-FA15CE8AAC3C}" type="presParOf" srcId="{9916AABD-8E13-459F-AABD-608181C3F9D0}" destId="{86E7AD48-2829-48A8-86D9-61853044DE1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184FF-8333-4A3A-8C45-227035322450}">
      <dsp:nvSpPr>
        <dsp:cNvPr id="0" name=""/>
        <dsp:cNvSpPr/>
      </dsp:nvSpPr>
      <dsp:spPr>
        <a:xfrm>
          <a:off x="2728271" y="1059"/>
          <a:ext cx="1018933" cy="101893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วาง</a:t>
          </a:r>
          <a:br>
            <a:rPr lang="th-TH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</a:br>
          <a:r>
            <a:rPr lang="th-TH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แผน</a:t>
          </a:r>
          <a:endParaRPr lang="th-TH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877490" y="150278"/>
        <a:ext cx="720495" cy="720495"/>
      </dsp:txXfrm>
    </dsp:sp>
    <dsp:sp modelId="{A1CE7D5D-A60F-4722-A10A-E42B41A0C30D}">
      <dsp:nvSpPr>
        <dsp:cNvPr id="0" name=""/>
        <dsp:cNvSpPr/>
      </dsp:nvSpPr>
      <dsp:spPr>
        <a:xfrm rot="2160000">
          <a:off x="3712819" y="778846"/>
          <a:ext cx="261784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3720318" y="824543"/>
        <a:ext cx="183249" cy="206333"/>
      </dsp:txXfrm>
    </dsp:sp>
    <dsp:sp modelId="{8E3E65EE-A726-44DB-BFC2-F2DDF2478FA6}">
      <dsp:nvSpPr>
        <dsp:cNvPr id="0" name=""/>
        <dsp:cNvSpPr/>
      </dsp:nvSpPr>
      <dsp:spPr>
        <a:xfrm>
          <a:off x="3939921" y="899815"/>
          <a:ext cx="1069696" cy="10189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ติดตาม</a:t>
          </a:r>
          <a:endParaRPr lang="th-TH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4096574" y="1049034"/>
        <a:ext cx="756390" cy="720495"/>
      </dsp:txXfrm>
    </dsp:sp>
    <dsp:sp modelId="{E1D5C087-5C75-42B3-A7E0-A9FB8BA688E5}">
      <dsp:nvSpPr>
        <dsp:cNvPr id="0" name=""/>
        <dsp:cNvSpPr/>
      </dsp:nvSpPr>
      <dsp:spPr>
        <a:xfrm rot="6480000">
          <a:off x="4106294" y="1957885"/>
          <a:ext cx="268708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 rot="10800000">
        <a:off x="4159055" y="1988330"/>
        <a:ext cx="188096" cy="206333"/>
      </dsp:txXfrm>
    </dsp:sp>
    <dsp:sp modelId="{27FE85E5-76A8-4B90-8D2C-B1C92BA04DBA}">
      <dsp:nvSpPr>
        <dsp:cNvPr id="0" name=""/>
        <dsp:cNvSpPr/>
      </dsp:nvSpPr>
      <dsp:spPr>
        <a:xfrm>
          <a:off x="3483623" y="2354032"/>
          <a:ext cx="1037284" cy="10189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พัฒนา</a:t>
          </a:r>
          <a:endParaRPr lang="th-TH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3635530" y="2503251"/>
        <a:ext cx="733470" cy="720495"/>
      </dsp:txXfrm>
    </dsp:sp>
    <dsp:sp modelId="{C2106C0A-188D-43D6-9C3C-D732E8706574}">
      <dsp:nvSpPr>
        <dsp:cNvPr id="0" name=""/>
        <dsp:cNvSpPr/>
      </dsp:nvSpPr>
      <dsp:spPr>
        <a:xfrm rot="10800000">
          <a:off x="3126950" y="2691554"/>
          <a:ext cx="252049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 rot="10800000">
        <a:off x="3202565" y="2760332"/>
        <a:ext cx="176434" cy="206333"/>
      </dsp:txXfrm>
    </dsp:sp>
    <dsp:sp modelId="{E9568D1E-194A-4951-A419-124A8968C69F}">
      <dsp:nvSpPr>
        <dsp:cNvPr id="0" name=""/>
        <dsp:cNvSpPr/>
      </dsp:nvSpPr>
      <dsp:spPr>
        <a:xfrm>
          <a:off x="1938362" y="2354032"/>
          <a:ext cx="1069696" cy="10189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ประเมิน</a:t>
          </a:r>
          <a:endParaRPr lang="th-TH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095015" y="2503251"/>
        <a:ext cx="756390" cy="720495"/>
      </dsp:txXfrm>
    </dsp:sp>
    <dsp:sp modelId="{49C382D4-8A3E-4516-96F8-EC961B3424D3}">
      <dsp:nvSpPr>
        <dsp:cNvPr id="0" name=""/>
        <dsp:cNvSpPr/>
      </dsp:nvSpPr>
      <dsp:spPr>
        <a:xfrm rot="15120000">
          <a:off x="2104381" y="1970611"/>
          <a:ext cx="269161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 rot="10800000">
        <a:off x="2157231" y="2077787"/>
        <a:ext cx="188413" cy="206333"/>
      </dsp:txXfrm>
    </dsp:sp>
    <dsp:sp modelId="{B6F2F894-9801-4218-9E44-E9CF572EB920}">
      <dsp:nvSpPr>
        <dsp:cNvPr id="0" name=""/>
        <dsp:cNvSpPr/>
      </dsp:nvSpPr>
      <dsp:spPr>
        <a:xfrm>
          <a:off x="1491240" y="899815"/>
          <a:ext cx="1018933" cy="101893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ให้รางวัล</a:t>
          </a:r>
          <a:endParaRPr lang="th-TH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1640459" y="1049034"/>
        <a:ext cx="720495" cy="720495"/>
      </dsp:txXfrm>
    </dsp:sp>
    <dsp:sp modelId="{AEEFCC6E-F31F-4B04-B872-BD6192C1609F}">
      <dsp:nvSpPr>
        <dsp:cNvPr id="0" name=""/>
        <dsp:cNvSpPr/>
      </dsp:nvSpPr>
      <dsp:spPr>
        <a:xfrm rot="19440000">
          <a:off x="2477850" y="792456"/>
          <a:ext cx="270364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485595" y="885071"/>
        <a:ext cx="189255" cy="206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71F98-011D-4CCA-8F76-6E00BB8B4609}">
      <dsp:nvSpPr>
        <dsp:cNvPr id="0" name=""/>
        <dsp:cNvSpPr/>
      </dsp:nvSpPr>
      <dsp:spPr>
        <a:xfrm>
          <a:off x="955190" y="-5521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CAD3D-0688-459E-A5BA-E467C303D44F}">
      <dsp:nvSpPr>
        <dsp:cNvPr id="0" name=""/>
        <dsp:cNvSpPr/>
      </dsp:nvSpPr>
      <dsp:spPr>
        <a:xfrm>
          <a:off x="2232242" y="0"/>
          <a:ext cx="1515070" cy="757535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ภาวะผู้นำสหกรณ์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222" y="36980"/>
        <a:ext cx="1441110" cy="683575"/>
      </dsp:txXfrm>
    </dsp:sp>
    <dsp:sp modelId="{102B52C5-8024-45C4-8FCE-5FF8BD739E8C}">
      <dsp:nvSpPr>
        <dsp:cNvPr id="0" name=""/>
        <dsp:cNvSpPr/>
      </dsp:nvSpPr>
      <dsp:spPr>
        <a:xfrm>
          <a:off x="3600401" y="937886"/>
          <a:ext cx="1845961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ความประพฤติ</a:t>
          </a:r>
          <a:b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ตามแบบฉบับผู้นำ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7381" y="974866"/>
        <a:ext cx="1772001" cy="683575"/>
      </dsp:txXfrm>
    </dsp:sp>
    <dsp:sp modelId="{6EB0733F-4BCA-4A68-B9E6-7A4D57AB05AF}">
      <dsp:nvSpPr>
        <dsp:cNvPr id="0" name=""/>
        <dsp:cNvSpPr/>
      </dsp:nvSpPr>
      <dsp:spPr>
        <a:xfrm>
          <a:off x="3744415" y="2234024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การมุ่งผลสัมฤทธิ์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1395" y="2271004"/>
        <a:ext cx="1441110" cy="683575"/>
      </dsp:txXfrm>
    </dsp:sp>
    <dsp:sp modelId="{8362BF19-8809-402B-9661-8030EAA07B7B}">
      <dsp:nvSpPr>
        <dsp:cNvPr id="0" name=""/>
        <dsp:cNvSpPr/>
      </dsp:nvSpPr>
      <dsp:spPr>
        <a:xfrm>
          <a:off x="2249277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การนำการเปลี่ยนแปลง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6257" y="3340993"/>
        <a:ext cx="1441110" cy="683575"/>
      </dsp:txXfrm>
    </dsp:sp>
    <dsp:sp modelId="{A23CD711-419B-4E0C-B896-DEABFBDB1A7A}">
      <dsp:nvSpPr>
        <dsp:cNvPr id="0" name=""/>
        <dsp:cNvSpPr/>
      </dsp:nvSpPr>
      <dsp:spPr>
        <a:xfrm>
          <a:off x="648080" y="2306035"/>
          <a:ext cx="1681212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ทักษะการสัมพันธ์</a:t>
          </a:r>
          <a:b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กับบุคคลอื่น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5060" y="2343015"/>
        <a:ext cx="1607252" cy="683575"/>
      </dsp:txXfrm>
    </dsp:sp>
    <dsp:sp modelId="{EDA0E221-4F66-4DDB-AD4E-8BF244FB3DA6}">
      <dsp:nvSpPr>
        <dsp:cNvPr id="0" name=""/>
        <dsp:cNvSpPr/>
      </dsp:nvSpPr>
      <dsp:spPr>
        <a:xfrm>
          <a:off x="819659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พัฒนาสร้างสรรค์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639" y="864822"/>
        <a:ext cx="1441110" cy="683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D58B9-DCF5-4363-9092-E6E50369F229}">
      <dsp:nvSpPr>
        <dsp:cNvPr id="0" name=""/>
        <dsp:cNvSpPr/>
      </dsp:nvSpPr>
      <dsp:spPr>
        <a:xfrm>
          <a:off x="1792816" y="182863"/>
          <a:ext cx="2560320" cy="2560320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อัตลักษณ์สหกรณ์</a:t>
          </a:r>
          <a:endParaRPr lang="th-TH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1920" y="713520"/>
        <a:ext cx="944880" cy="701040"/>
      </dsp:txXfrm>
    </dsp:sp>
    <dsp:sp modelId="{1C8A7115-6286-470C-A947-BF40B039E69A}">
      <dsp:nvSpPr>
        <dsp:cNvPr id="0" name=""/>
        <dsp:cNvSpPr/>
      </dsp:nvSpPr>
      <dsp:spPr>
        <a:xfrm>
          <a:off x="1792816" y="268816"/>
          <a:ext cx="2560320" cy="256032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ค่านิยมองค์กร</a:t>
          </a:r>
          <a:endParaRPr lang="th-TH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1920" y="1597439"/>
        <a:ext cx="944880" cy="701040"/>
      </dsp:txXfrm>
    </dsp:sp>
    <dsp:sp modelId="{6B70326E-8093-40B7-8652-CF5460FA1708}">
      <dsp:nvSpPr>
        <dsp:cNvPr id="0" name=""/>
        <dsp:cNvSpPr/>
      </dsp:nvSpPr>
      <dsp:spPr>
        <a:xfrm>
          <a:off x="1706863" y="268816"/>
          <a:ext cx="2560320" cy="2560320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มาตรฐานคุณภาพ</a:t>
          </a:r>
          <a:endParaRPr lang="th-TH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200" y="1597439"/>
        <a:ext cx="944880" cy="701040"/>
      </dsp:txXfrm>
    </dsp:sp>
    <dsp:sp modelId="{7860BA1A-FAC3-45D8-952F-FB3C3AA7E6D2}">
      <dsp:nvSpPr>
        <dsp:cNvPr id="0" name=""/>
        <dsp:cNvSpPr/>
      </dsp:nvSpPr>
      <dsp:spPr>
        <a:xfrm>
          <a:off x="1706863" y="182863"/>
          <a:ext cx="2560320" cy="256032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การจัดการธุรกิจที่ดี</a:t>
          </a:r>
          <a:endParaRPr lang="th-TH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200" y="713520"/>
        <a:ext cx="944880" cy="701040"/>
      </dsp:txXfrm>
    </dsp:sp>
    <dsp:sp modelId="{64471485-E715-4111-8CF9-06A26659275D}">
      <dsp:nvSpPr>
        <dsp:cNvPr id="0" name=""/>
        <dsp:cNvSpPr/>
      </dsp:nvSpPr>
      <dsp:spPr>
        <a:xfrm>
          <a:off x="1634320" y="24367"/>
          <a:ext cx="2877312" cy="287731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72898-AE37-4A92-A278-2F008D5F1062}">
      <dsp:nvSpPr>
        <dsp:cNvPr id="0" name=""/>
        <dsp:cNvSpPr/>
      </dsp:nvSpPr>
      <dsp:spPr>
        <a:xfrm>
          <a:off x="1634320" y="110320"/>
          <a:ext cx="2877312" cy="287731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8D72C-7629-4ADC-85D2-C96FBD03C896}">
      <dsp:nvSpPr>
        <dsp:cNvPr id="0" name=""/>
        <dsp:cNvSpPr/>
      </dsp:nvSpPr>
      <dsp:spPr>
        <a:xfrm>
          <a:off x="1548367" y="110320"/>
          <a:ext cx="2877312" cy="287731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7AD48-2829-48A8-86D9-61853044DE1D}">
      <dsp:nvSpPr>
        <dsp:cNvPr id="0" name=""/>
        <dsp:cNvSpPr/>
      </dsp:nvSpPr>
      <dsp:spPr>
        <a:xfrm>
          <a:off x="1548367" y="24367"/>
          <a:ext cx="2877312" cy="287731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691F-C130-45D5-9F65-18839541A447}" type="datetimeFigureOut">
              <a:rPr lang="th-TH" smtClean="0"/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DD14-5526-46B7-A6C0-36902C05C399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7E89BB-E17B-4A00-ADFD-69F450417B59}" type="datetimeFigureOut">
              <a:rPr lang="th-TH" smtClean="0"/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04517D-35E0-479D-AEAD-208F7034405D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3177B-FC75-45E6-9446-17D7D179D935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66445" indent="-294640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79195" indent="-235585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50365" indent="-235585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122170" indent="-235585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93340" indent="-23558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065145" indent="-23558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536950" indent="-23558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4008120" indent="-23558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F378F9D-44C9-4F91-94F7-0BA9F612B8C3}" type="slidenum">
              <a:rPr lang="en-US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16725" cy="383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646"/>
            <a:ext cx="5206153" cy="4606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dirty="0" smtClean="0"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085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804545" indent="-309245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238250" indent="-2476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732915" indent="-2476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228215" indent="-2476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723515" indent="-24765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3218815" indent="-24765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714115" indent="-24765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4209415" indent="-24765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C4AA70-5E94-4F4F-881F-EA8F7517C46B}" type="slidenum">
              <a:rPr lang="th-TH" sz="1300">
                <a:solidFill>
                  <a:prstClr val="black"/>
                </a:solidFill>
              </a:rPr>
            </a:fld>
            <a:endParaRPr lang="th-TH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8" y="765175"/>
            <a:ext cx="6829425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86B2-245D-4363-B001-763EC22D8AF1}" type="slidenum">
              <a:rPr lang="th-TH" smtClean="0">
                <a:solidFill>
                  <a:prstClr val="black"/>
                </a:solidFill>
              </a:rPr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44C9-04F0-4561-9140-C3425F08C0FA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5B96B-792B-46A5-8DC6-AE2B35A8E010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C498-62A9-475F-86AA-BB0A54E06929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B467-40AF-4FE0-827A-57A9C42F33BE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750B-9432-4A0A-8246-0031EB5D54A1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5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1035-0C93-445F-BD49-1399CCDD89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3AB3-3865-4BEC-A2FC-A4E484AEA88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76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69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6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5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5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A259-3792-4F7E-AA4A-26B13304453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8D4E-BB1A-4AFD-B0C1-D8874A33E4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255" indent="0">
              <a:buNone/>
              <a:defRPr sz="1700" b="1"/>
            </a:lvl2pPr>
            <a:lvl3pPr marL="778510" indent="0">
              <a:buNone/>
              <a:defRPr sz="1500" b="1"/>
            </a:lvl3pPr>
            <a:lvl4pPr marL="1168400" indent="0">
              <a:buNone/>
              <a:defRPr sz="1400" b="1"/>
            </a:lvl4pPr>
            <a:lvl5pPr marL="1557655" indent="0">
              <a:buNone/>
              <a:defRPr sz="1400" b="1"/>
            </a:lvl5pPr>
            <a:lvl6pPr marL="1946910" indent="0">
              <a:buNone/>
              <a:defRPr sz="1400" b="1"/>
            </a:lvl6pPr>
            <a:lvl7pPr marL="2336165" indent="0">
              <a:buNone/>
              <a:defRPr sz="1400" b="1"/>
            </a:lvl7pPr>
            <a:lvl8pPr marL="2725420" indent="0">
              <a:buNone/>
              <a:defRPr sz="1400" b="1"/>
            </a:lvl8pPr>
            <a:lvl9pPr marL="3115310" indent="0">
              <a:buNone/>
              <a:defRPr sz="14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4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255" indent="0">
              <a:buNone/>
              <a:defRPr sz="1700" b="1"/>
            </a:lvl2pPr>
            <a:lvl3pPr marL="778510" indent="0">
              <a:buNone/>
              <a:defRPr sz="1500" b="1"/>
            </a:lvl3pPr>
            <a:lvl4pPr marL="1168400" indent="0">
              <a:buNone/>
              <a:defRPr sz="1400" b="1"/>
            </a:lvl4pPr>
            <a:lvl5pPr marL="1557655" indent="0">
              <a:buNone/>
              <a:defRPr sz="1400" b="1"/>
            </a:lvl5pPr>
            <a:lvl6pPr marL="1946910" indent="0">
              <a:buNone/>
              <a:defRPr sz="1400" b="1"/>
            </a:lvl6pPr>
            <a:lvl7pPr marL="2336165" indent="0">
              <a:buNone/>
              <a:defRPr sz="1400" b="1"/>
            </a:lvl7pPr>
            <a:lvl8pPr marL="2725420" indent="0">
              <a:buNone/>
              <a:defRPr sz="1400" b="1"/>
            </a:lvl8pPr>
            <a:lvl9pPr marL="3115310" indent="0">
              <a:buNone/>
              <a:defRPr sz="14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48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E2E1-BF05-4E86-A4D0-01DE3A2D13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4F3E-223B-4B04-8C73-70EA90861D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C349-B64B-44F4-8246-A1CB8BF2DC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B406B-C144-41F6-8926-3E4D1E40C3B9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3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255" indent="0">
              <a:buNone/>
              <a:defRPr sz="1000"/>
            </a:lvl2pPr>
            <a:lvl3pPr marL="778510" indent="0">
              <a:buNone/>
              <a:defRPr sz="900"/>
            </a:lvl3pPr>
            <a:lvl4pPr marL="1168400" indent="0">
              <a:buNone/>
              <a:defRPr sz="800"/>
            </a:lvl4pPr>
            <a:lvl5pPr marL="1557655" indent="0">
              <a:buNone/>
              <a:defRPr sz="800"/>
            </a:lvl5pPr>
            <a:lvl6pPr marL="1946910" indent="0">
              <a:buNone/>
              <a:defRPr sz="800"/>
            </a:lvl6pPr>
            <a:lvl7pPr marL="2336165" indent="0">
              <a:buNone/>
              <a:defRPr sz="800"/>
            </a:lvl7pPr>
            <a:lvl8pPr marL="2725420" indent="0">
              <a:buNone/>
              <a:defRPr sz="800"/>
            </a:lvl8pPr>
            <a:lvl9pPr marL="3115310" indent="0">
              <a:buNone/>
              <a:defRPr sz="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930-7DFE-4AE0-84C8-BBE96977CB6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255" indent="0">
              <a:buNone/>
              <a:defRPr sz="2400"/>
            </a:lvl2pPr>
            <a:lvl3pPr marL="778510" indent="0">
              <a:buNone/>
              <a:defRPr sz="2000"/>
            </a:lvl3pPr>
            <a:lvl4pPr marL="1168400" indent="0">
              <a:buNone/>
              <a:defRPr sz="1700"/>
            </a:lvl4pPr>
            <a:lvl5pPr marL="1557655" indent="0">
              <a:buNone/>
              <a:defRPr sz="1700"/>
            </a:lvl5pPr>
            <a:lvl6pPr marL="1946910" indent="0">
              <a:buNone/>
              <a:defRPr sz="1700"/>
            </a:lvl6pPr>
            <a:lvl7pPr marL="2336165" indent="0">
              <a:buNone/>
              <a:defRPr sz="1700"/>
            </a:lvl7pPr>
            <a:lvl8pPr marL="2725420" indent="0">
              <a:buNone/>
              <a:defRPr sz="1700"/>
            </a:lvl8pPr>
            <a:lvl9pPr marL="3115310" indent="0">
              <a:buNone/>
              <a:defRPr sz="17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255" indent="0">
              <a:buNone/>
              <a:defRPr sz="1000"/>
            </a:lvl2pPr>
            <a:lvl3pPr marL="778510" indent="0">
              <a:buNone/>
              <a:defRPr sz="900"/>
            </a:lvl3pPr>
            <a:lvl4pPr marL="1168400" indent="0">
              <a:buNone/>
              <a:defRPr sz="800"/>
            </a:lvl4pPr>
            <a:lvl5pPr marL="1557655" indent="0">
              <a:buNone/>
              <a:defRPr sz="800"/>
            </a:lvl5pPr>
            <a:lvl6pPr marL="1946910" indent="0">
              <a:buNone/>
              <a:defRPr sz="800"/>
            </a:lvl6pPr>
            <a:lvl7pPr marL="2336165" indent="0">
              <a:buNone/>
              <a:defRPr sz="800"/>
            </a:lvl7pPr>
            <a:lvl8pPr marL="2725420" indent="0">
              <a:buNone/>
              <a:defRPr sz="800"/>
            </a:lvl8pPr>
            <a:lvl9pPr marL="3115310" indent="0">
              <a:buNone/>
              <a:defRPr sz="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6FF-62B7-4960-9AD3-87D7AEB2A4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E16-45B5-44EB-AA82-21102B6AAF6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94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94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74A3-D4ED-4A9C-911E-757CAC89019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 u="heavy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8480425"/>
            <a:fld id="{81D60167-4931-47E6-BA6A-407CBD079E47}" type="slidenum">
              <a:rPr lang="th-TH" u="none" spc="-9" smtClean="0">
                <a:latin typeface="Calibri" panose="020F0502020204030204"/>
                <a:cs typeface="Calibri" panose="020F0502020204030204"/>
              </a:rPr>
            </a:fld>
            <a:endParaRPr lang="th-TH" u="none" spc="-9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 u="heavy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8480425"/>
            <a:fld id="{81D60167-4931-47E6-BA6A-407CBD079E47}" type="slidenum">
              <a:rPr lang="th-TH" u="none" spc="-9" smtClean="0">
                <a:latin typeface="Calibri" panose="020F0502020204030204"/>
                <a:cs typeface="Calibri" panose="020F0502020204030204"/>
              </a:rPr>
            </a:fld>
            <a:endParaRPr lang="th-TH" u="none" spc="-9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5A04-DB83-42FC-941F-4D655F126107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7497-C739-4FE5-89C0-CC5197D1B345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839E-FFDE-45E2-A236-5E946E84ADAD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84D3-67A0-4397-8925-32279333B3B6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1B26-FBF3-4CAE-9718-2FFA4FE1E28C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38F3-9C85-4C58-8018-7D72FA6FC8BA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0537-86F3-4CF4-BDDE-8F7945A80056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EE6B-714E-4777-9C2D-7B6E76B7DF6B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14E5-8FC1-49C6-AB60-1ECBAE562397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39EA-42D6-45B2-AECC-A381EE59801C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1F49-1FDC-4753-8E99-28E977CDC59C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79A2-D846-43AA-9486-76EDB137A902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833A-19CA-4FAD-B03C-B1B7FB1D4717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D306-1B37-4902-9A05-B8E893429783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D30DC-AEFA-4F65-BDDF-A322E8DA0E99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86AF-5774-4950-9657-F84F6940F26D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DDA8-8AD5-4C4F-9898-0C97E193B2E7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9772-A87D-4531-9EAC-84E0CD5D6496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183F-577C-4B7B-9C30-7199D7E53E55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745E-3ED7-48A8-87F1-E51C099543DC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E481-EC6A-4405-9EF7-3AFBC28DA78A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D10B-BC65-4F64-9597-8DF566C83670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BFAC-20C9-4886-91DC-92D08742079C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ED7AD-9369-4DE1-B606-A8AD41EE259D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81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6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E53-B116-4375-8152-36438D5FB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984D-F12B-47E6-BF55-3668ACA94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94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94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0F48-AF0B-49CE-852D-741F29B9D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6AD4-BEAA-453D-8B03-7E9275DD95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8" y="273844"/>
            <a:ext cx="7886700" cy="99417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55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55" y="1878812"/>
            <a:ext cx="3868341" cy="276344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6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64" y="1878812"/>
            <a:ext cx="3887391" cy="276344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6494-F39A-4F1C-B861-1A55BC96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BBC54-73EA-48CF-9D1F-B343EC5EAE6A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8A68-500F-4A52-A0AA-B33E9BD62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2CEA-D6F3-4D83-909D-BB8D13C5B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7" y="342907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7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1FD7-7255-4A08-B3C9-D3CEBA1A9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7" y="342907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059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7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3699-F002-40DB-AFA6-AC11B8CAC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211A-C79F-47A6-891B-3248A9071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543D-6168-4F13-AA09-CA2FF1C617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12348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5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th-TH" altLang="ko-KR" smtClean="0"/>
              <a:t>คลิกเพื่อแก้ไขลักษณะของข้อความต้นแบบ</a:t>
            </a:r>
            <a:endParaRPr lang="th-TH" altLang="ko-KR" smtClean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th-TH" altLang="ko-KR" smtClean="0"/>
              <a:t>คลิกเพื่อแก้ไขลักษณะของข้อความต้นแบบ</a:t>
            </a:r>
            <a:endParaRPr lang="th-TH" altLang="ko-KR" smtClean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1597871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35714-645F-4C55-BB99-58358C4F33A9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1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66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42" y="107636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5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1" y="154783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 u="heavy">
                <a:solidFill>
                  <a:srgbClr val="888888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8480425"/>
            <a:fld id="{81D60167-4931-47E6-BA6A-407CBD079E47}" type="slidenum">
              <a:rPr lang="th-TH" u="none" spc="-9" smtClean="0">
                <a:latin typeface="Calibri" panose="020F0502020204030204"/>
                <a:cs typeface="Calibri" panose="020F0502020204030204"/>
              </a:rPr>
            </a:fld>
            <a:endParaRPr lang="th-TH" u="none" spc="-9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473226"/>
            <a:ext cx="5230368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7" y="823793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6" y="4484419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300"/>
            </a:lvl3pPr>
            <a:lvl4pPr marL="1028065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6130" indent="0" algn="ctr">
              <a:buNone/>
              <a:defRPr sz="1200"/>
            </a:lvl7pPr>
            <a:lvl8pPr marL="2398395" indent="0" algn="ctr">
              <a:buNone/>
              <a:defRPr sz="1200"/>
            </a:lvl8pPr>
            <a:lvl9pPr marL="27412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4" y="4781788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57B7AD-5447-4AA6-B213-F0BF7457F8EB}" type="datetime1">
              <a:rPr lang="th-TH" smtClean="0">
                <a:solidFill>
                  <a:srgbClr val="62B4C6">
                    <a:lumMod val="50000"/>
                  </a:srgbClr>
                </a:solidFill>
              </a:rPr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52" y="4781785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6" y="4781785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3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CF6D-B6ED-42D1-8611-25A314F02BAB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6FE8-E9DF-453B-95FD-99F4C656360C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90" y="0"/>
            <a:ext cx="2110979" cy="51435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218" y="805432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7"/>
            <a:ext cx="5263116" cy="713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2" y="4781788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509C72-C9C5-4CAC-A5F4-16D8EFD50E92}" type="datetime1">
              <a:rPr lang="th-TH" smtClean="0">
                <a:solidFill>
                  <a:srgbClr val="F3F3F2"/>
                </a:solidFill>
              </a:rPr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04" y="4781785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78" y="4781785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655788" y="0"/>
            <a:ext cx="1234679" cy="51435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90" y="0"/>
            <a:ext cx="2110979" cy="51435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5"/>
            <a:ext cx="3593592" cy="2714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1714505"/>
            <a:ext cx="3593592" cy="2714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706D-FA3F-4E0D-A555-04C0BDFE0119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018" y="285753"/>
            <a:ext cx="7629525" cy="112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3" y="1649751"/>
            <a:ext cx="361188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165" indent="0">
              <a:buNone/>
              <a:defRPr sz="1300" b="1"/>
            </a:lvl3pPr>
            <a:lvl4pPr marL="1028065" indent="0">
              <a:buNone/>
              <a:defRPr sz="1200" b="1"/>
            </a:lvl4pPr>
            <a:lvl5pPr marL="1370330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3" y="2181828"/>
            <a:ext cx="3611880" cy="22472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9" y="1649751"/>
            <a:ext cx="361188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165" indent="0">
              <a:buNone/>
              <a:defRPr sz="1300" b="1"/>
            </a:lvl3pPr>
            <a:lvl4pPr marL="1028065" indent="0">
              <a:buNone/>
              <a:defRPr sz="1200" b="1"/>
            </a:lvl4pPr>
            <a:lvl5pPr marL="1370330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9" y="2181828"/>
            <a:ext cx="3611880" cy="22472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A84E-1A8D-4CE4-88D6-7645465407D6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F05B-FE5C-4B21-9D27-9212281980B3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C577-CD66-4674-A913-B3F09ED15F4E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87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7" y="342916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94" y="690287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7" y="1306009"/>
            <a:ext cx="2319086" cy="312312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100"/>
            </a:lvl2pPr>
            <a:lvl3pPr marL="685165" indent="0">
              <a:buNone/>
              <a:defRPr sz="900"/>
            </a:lvl3pPr>
            <a:lvl4pPr marL="1028065" indent="0">
              <a:buNone/>
              <a:defRPr sz="700"/>
            </a:lvl4pPr>
            <a:lvl5pPr marL="1370330" indent="0">
              <a:buNone/>
              <a:defRPr sz="700"/>
            </a:lvl5pPr>
            <a:lvl6pPr marL="1713230" indent="0">
              <a:buNone/>
              <a:defRPr sz="700"/>
            </a:lvl6pPr>
            <a:lvl7pPr marL="2056130" indent="0">
              <a:buNone/>
              <a:defRPr sz="700"/>
            </a:lvl7pPr>
            <a:lvl8pPr marL="2398395" indent="0">
              <a:buNone/>
              <a:defRPr sz="700"/>
            </a:lvl8pPr>
            <a:lvl9pPr marL="2741295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96" y="4781788"/>
            <a:ext cx="925016" cy="261347"/>
          </a:xfrm>
        </p:spPr>
        <p:txBody>
          <a:bodyPr/>
          <a:lstStyle/>
          <a:p>
            <a:fld id="{192A2E0C-C4BA-42A5-99A1-8828416B5AB7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7" y="4781785"/>
            <a:ext cx="2611634" cy="259347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85"/>
            <a:ext cx="924342" cy="259347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3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633" y="53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165" indent="0">
              <a:buNone/>
              <a:defRPr sz="1800"/>
            </a:lvl3pPr>
            <a:lvl4pPr marL="1028065" indent="0">
              <a:buNone/>
              <a:defRPr sz="1500"/>
            </a:lvl4pPr>
            <a:lvl5pPr marL="1370330" indent="0">
              <a:buNone/>
              <a:defRPr sz="1500"/>
            </a:lvl5pPr>
            <a:lvl6pPr marL="1713230" indent="0">
              <a:buNone/>
              <a:defRPr sz="1500"/>
            </a:lvl6pPr>
            <a:lvl7pPr marL="2056130" indent="0">
              <a:buNone/>
              <a:defRPr sz="1500"/>
            </a:lvl7pPr>
            <a:lvl8pPr marL="2398395" indent="0">
              <a:buNone/>
              <a:defRPr sz="1500"/>
            </a:lvl8pPr>
            <a:lvl9pPr marL="2741295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87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3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7" y="342925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7" y="1306009"/>
            <a:ext cx="2319088" cy="312312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100"/>
            </a:lvl2pPr>
            <a:lvl3pPr marL="685165" indent="0">
              <a:buNone/>
              <a:defRPr sz="900"/>
            </a:lvl3pPr>
            <a:lvl4pPr marL="1028065" indent="0">
              <a:buNone/>
              <a:defRPr sz="700"/>
            </a:lvl4pPr>
            <a:lvl5pPr marL="1370330" indent="0">
              <a:buNone/>
              <a:defRPr sz="700"/>
            </a:lvl5pPr>
            <a:lvl6pPr marL="1713230" indent="0">
              <a:buNone/>
              <a:defRPr sz="700"/>
            </a:lvl6pPr>
            <a:lvl7pPr marL="2056130" indent="0">
              <a:buNone/>
              <a:defRPr sz="700"/>
            </a:lvl7pPr>
            <a:lvl8pPr marL="2398395" indent="0">
              <a:buNone/>
              <a:defRPr sz="700"/>
            </a:lvl8pPr>
            <a:lvl9pPr marL="2741295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7" y="4781788"/>
            <a:ext cx="924342" cy="261347"/>
          </a:xfrm>
        </p:spPr>
        <p:txBody>
          <a:bodyPr/>
          <a:lstStyle/>
          <a:p>
            <a:fld id="{78F7198B-034E-49BF-9CA5-B3BE6251BEA0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7" y="4781785"/>
            <a:ext cx="2611634" cy="259347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4781785"/>
            <a:ext cx="947460" cy="259347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3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25C0-7229-46D4-B642-0C454BB3FDF8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9" y="286816"/>
            <a:ext cx="1771930" cy="4200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010" y="286816"/>
            <a:ext cx="5809517" cy="4200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716-BFBE-4B93-B63F-BF32AEBDC412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94A0-DFF0-42BD-A019-22D45B017803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71492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4851-5AFB-4921-B73C-F84A5CAA9D86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defTabSz="913765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defTabSz="913765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CA71B7-A12A-47A2-85EF-49140C0B6AC2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D71-9E89-4BF1-8B92-9AC6B2824AFD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85886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DB0B-3145-4C2C-A003-F938437954DC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30681" y="1181104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90160" y="1181104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117E-D783-4CD6-AAE4-1B76A5EBBB08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marL="0" lvl="0" indent="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1B02-A207-4043-A256-2E4ACC60E3C8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CA34-7F15-4B5B-94A0-54B555F78616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717-099C-45C9-93AF-2DCFA5A494BB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1200151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200151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8CAE-D39D-4D35-8FCE-50601FF95CAB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defTabSz="913765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8BE4-787C-457D-A7BA-C41FA80252CE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CA71B7-A12A-47A2-85EF-49140C0B6AC2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1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defTabSz="913765"/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B286-DCB2-4E97-8749-766F404AD939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F70F-4635-4454-801C-E96F924F5ED8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1" y="205983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8F68-9C42-4EE7-9D14-61B37B24068D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71B7-A12A-47A2-85EF-49140C0B6AC2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D4B1-91C5-43BA-AA20-979EBCB0847F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2BFE-E5D4-4CFF-8B88-FB0B32EBD2BE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94DD-6FE7-40C9-8362-CE985682DD36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3F60-79A4-430D-83B2-24820A89C3AF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54BC-7C22-4ABA-8BB5-FEFCBE32F7F2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ADD-166A-4A9E-8C7F-0AB2B7F95C15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6607-08C8-418B-873D-925D4E9C59C6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F88E-C756-4A6C-9110-6B186197D353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C498-62A9-475F-86AA-BB0A54E06929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2290C-389A-49B0-8D5E-7C37FD955359}" type="slidenum">
              <a:rPr lang="en-US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B467-40AF-4FE0-827A-57A9C42F33BE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750B-9432-4A0A-8246-0031EB5D54A1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D4B1-91C5-43BA-AA20-979EBCB0847F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2BFE-E5D4-4CFF-8B88-FB0B32EBD2BE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94DD-6FE7-40C9-8362-CE985682DD36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3F60-79A4-430D-83B2-24820A89C3AF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54BC-7C22-4ABA-8BB5-FEFCBE32F7F2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ADD-166A-4A9E-8C7F-0AB2B7F95C15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6607-08C8-418B-873D-925D4E9C59C6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F88E-C756-4A6C-9110-6B186197D353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9.xml"/><Relationship Id="rId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99.xml"/><Relationship Id="rId7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th-T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8A1EAE-D389-49EF-B46A-AA6BD2217C88}" type="slidenum">
              <a:rPr lang="en-US" smtClean="0">
                <a:solidFill>
                  <a:srgbClr val="000000"/>
                </a:solidFill>
              </a:rPr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877" tIns="38939" rIns="77877" bIns="38939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877" tIns="38939" rIns="77877" bIns="3893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82"/>
            <a:ext cx="2133600" cy="273844"/>
          </a:xfrm>
          <a:prstGeom prst="rect">
            <a:avLst/>
          </a:prstGeom>
        </p:spPr>
        <p:txBody>
          <a:bodyPr vert="horz" lIns="77877" tIns="38939" rIns="77877" bIns="3893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8510"/>
            <a:fld id="{ABC3AE81-B0DF-47D6-9E5D-C1663E12B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82"/>
            <a:ext cx="2895600" cy="273844"/>
          </a:xfrm>
          <a:prstGeom prst="rect">
            <a:avLst/>
          </a:prstGeom>
        </p:spPr>
        <p:txBody>
          <a:bodyPr vert="horz" lIns="77877" tIns="38939" rIns="77877" bIns="3893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85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82"/>
            <a:ext cx="2133600" cy="273844"/>
          </a:xfrm>
          <a:prstGeom prst="rect">
            <a:avLst/>
          </a:prstGeom>
        </p:spPr>
        <p:txBody>
          <a:bodyPr vert="horz" lIns="77877" tIns="38939" rIns="77877" bIns="389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8510"/>
            <a:fld id="{45FD524C-CDE1-476F-BFCA-641E968B73C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sldNum="0" hdr="0" ftr="0" dt="0"/>
  <p:txStyles>
    <p:titleStyle>
      <a:lvl1pPr algn="ctr" defTabSz="77851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00" indent="-292100" algn="l" defTabSz="7785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460" indent="-243205" algn="l" defTabSz="7785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455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710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65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855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110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365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620" indent="-194945" algn="l" defTabSz="7785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9255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78510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655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910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165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420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310" algn="l" defTabSz="77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51936-BC92-4C85-8406-3F5C3628928F}" type="datetimeFigureOut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B54E6-3976-43BF-AEEC-7B6AA98B062D}" type="slidenum">
              <a:rPr lang="th-TH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AD29-779C-4D32-8AAF-5C8F247AD4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DD99-1E20-4573-8081-9C17AFCD531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6" y="273844"/>
            <a:ext cx="7886700" cy="994172"/>
          </a:xfrm>
          <a:prstGeom prst="rect">
            <a:avLst/>
          </a:prstGeom>
        </p:spPr>
        <p:txBody>
          <a:bodyPr vert="horz" lIns="68527" tIns="34261" rIns="68527" bIns="34261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6" y="1369219"/>
            <a:ext cx="7886700" cy="3263504"/>
          </a:xfrm>
          <a:prstGeom prst="rect">
            <a:avLst/>
          </a:prstGeom>
        </p:spPr>
        <p:txBody>
          <a:bodyPr vert="horz" lIns="68527" tIns="34261" rIns="68527" bIns="34261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6" y="4767264"/>
            <a:ext cx="2057400" cy="273844"/>
          </a:xfrm>
          <a:prstGeom prst="rect">
            <a:avLst/>
          </a:prstGeom>
        </p:spPr>
        <p:txBody>
          <a:bodyPr vert="horz" lIns="68527" tIns="34261" rIns="68527" bIns="342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7" tIns="34261" rIns="68527" bIns="342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7" tIns="34261" rIns="68527" bIns="342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B31C013-4406-4877-9BBC-D5488F8C2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fld>
            <a:endParaRPr lang="th-TH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2" tIns="45687" rIns="91372" bIns="4568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72" tIns="45687" rIns="91372" bIns="4568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DDEB0CD-5724-403D-9ED5-48BEE9B0F6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4C93BD-A6D8-435D-9BD4-B659BC498F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61" y="286813"/>
            <a:ext cx="7633742" cy="1119099"/>
          </a:xfrm>
          <a:prstGeom prst="rect">
            <a:avLst/>
          </a:prstGeom>
        </p:spPr>
        <p:txBody>
          <a:bodyPr vert="horz" lIns="91324" tIns="45663" rIns="91324" bIns="45663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61" y="1714536"/>
            <a:ext cx="7633742" cy="2695193"/>
          </a:xfrm>
          <a:prstGeom prst="rect">
            <a:avLst/>
          </a:prstGeom>
        </p:spPr>
        <p:txBody>
          <a:bodyPr vert="horz" lIns="91324" tIns="45663" rIns="91324" bIns="4566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9" y="4781788"/>
            <a:ext cx="1747292" cy="261347"/>
          </a:xfrm>
          <a:prstGeom prst="rect">
            <a:avLst/>
          </a:prstGeom>
        </p:spPr>
        <p:txBody>
          <a:bodyPr vert="horz" lIns="91324" tIns="45663" rIns="91324" bIns="45663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6565"/>
            <a:fld id="{64957990-8495-4657-B64C-B104D7B2E28E}" type="datetime1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6" y="4781785"/>
            <a:ext cx="3086100" cy="259347"/>
          </a:xfrm>
          <a:prstGeom prst="rect">
            <a:avLst/>
          </a:prstGeom>
        </p:spPr>
        <p:txBody>
          <a:bodyPr vert="horz" lIns="91324" tIns="45663" rIns="91324" bIns="45663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6565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98" y="4781785"/>
            <a:ext cx="2114549" cy="259347"/>
          </a:xfrm>
          <a:prstGeom prst="rect">
            <a:avLst/>
          </a:prstGeom>
        </p:spPr>
        <p:txBody>
          <a:bodyPr vert="horz" lIns="91324" tIns="45663" rIns="91324" bIns="45663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6565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3" y="0"/>
            <a:ext cx="679090" cy="51435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165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365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8930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130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2695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69895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6460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3660" indent="-228600" algn="l" defTabSz="6851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3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9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9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14539"/>
            <a:ext cx="5791200" cy="1028700"/>
          </a:xfrm>
          <a:prstGeom prst="rect">
            <a:avLst/>
          </a:prstGeom>
        </p:spPr>
        <p:txBody>
          <a:bodyPr vert="horz" lIns="91339" tIns="45669" rIns="91339" bIns="45669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339" tIns="45669" rIns="91339" bIns="4566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629151"/>
            <a:ext cx="3429000" cy="228600"/>
          </a:xfrm>
          <a:prstGeom prst="rect">
            <a:avLst/>
          </a:prstGeom>
        </p:spPr>
        <p:txBody>
          <a:bodyPr vert="horz" lIns="91339" tIns="45669" rIns="91339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3765"/>
            <a:fld id="{DDC3363E-6857-4C6A-9756-BB18F59D525E}" type="datetime1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869657"/>
            <a:ext cx="3429000" cy="212884"/>
          </a:xfrm>
          <a:prstGeom prst="rect">
            <a:avLst/>
          </a:prstGeom>
        </p:spPr>
        <p:txBody>
          <a:bodyPr vert="horz" lIns="91339" tIns="45669" rIns="91339" bIns="45669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3765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95" y="4368520"/>
            <a:ext cx="986791" cy="365125"/>
          </a:xfrm>
          <a:prstGeom prst="rect">
            <a:avLst/>
          </a:prstGeom>
        </p:spPr>
        <p:txBody>
          <a:bodyPr vert="horz" lIns="91339" tIns="45669" rIns="91339" bIns="45669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defTabSz="913765"/>
            <a:fld id="{7E68EAB2-6361-4A44-96F0-774E88CCFDB6}" type="slidenum">
              <a:rPr lang="en-US" smtClean="0">
                <a:solidFill>
                  <a:srgbClr val="D1282E"/>
                </a:solidFill>
              </a:rPr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defTabSz="913765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9" rIns="91339" bIns="45669" rtlCol="0" anchor="ctr"/>
          <a:lstStyle/>
          <a:p>
            <a:pPr algn="ctr" defTabSz="913765"/>
            <a:endParaRPr lang="en-US" sz="18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3765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765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  <a:endParaRPr lang="th-TH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  <a:endParaRPr lang="th-TH" smtClean="0"/>
          </a:p>
          <a:p>
            <a:pPr lvl="1"/>
            <a:r>
              <a:rPr lang="th-TH" smtClean="0"/>
              <a:t>ระดับสอง</a:t>
            </a:r>
            <a:endParaRPr lang="th-TH" smtClean="0"/>
          </a:p>
          <a:p>
            <a:pPr lvl="2"/>
            <a:r>
              <a:rPr lang="th-TH" smtClean="0"/>
              <a:t>ระดับสาม</a:t>
            </a:r>
            <a:endParaRPr lang="th-TH" smtClean="0"/>
          </a:p>
          <a:p>
            <a:pPr lvl="3"/>
            <a:r>
              <a:rPr lang="th-TH" smtClean="0"/>
              <a:t>ระดับสี่</a:t>
            </a:r>
            <a:endParaRPr lang="th-TH" smtClean="0"/>
          </a:p>
          <a:p>
            <a:pPr lvl="4"/>
            <a:r>
              <a:rPr lang="th-TH" smtClean="0"/>
              <a:t>ระดับห้า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26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26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26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E6DA34-2E22-4CA5-946D-DDA011B1EF2D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  <a:endParaRPr lang="th-TH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  <a:endParaRPr lang="th-TH" smtClean="0"/>
          </a:p>
          <a:p>
            <a:pPr lvl="1"/>
            <a:r>
              <a:rPr lang="th-TH" smtClean="0"/>
              <a:t>ระดับสอง</a:t>
            </a:r>
            <a:endParaRPr lang="th-TH" smtClean="0"/>
          </a:p>
          <a:p>
            <a:pPr lvl="2"/>
            <a:r>
              <a:rPr lang="th-TH" smtClean="0"/>
              <a:t>ระดับสาม</a:t>
            </a:r>
            <a:endParaRPr lang="th-TH" smtClean="0"/>
          </a:p>
          <a:p>
            <a:pPr lvl="3"/>
            <a:r>
              <a:rPr lang="th-TH" smtClean="0"/>
              <a:t>ระดับสี่</a:t>
            </a:r>
            <a:endParaRPr lang="th-TH" smtClean="0"/>
          </a:p>
          <a:p>
            <a:pPr lvl="4"/>
            <a:r>
              <a:rPr lang="th-TH" smtClean="0"/>
              <a:t>ระดับห้า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26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26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26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E6DA34-2E22-4CA5-946D-DDA011B1EF2D}" type="slidenum">
              <a:rPr lang="th-TH">
                <a:solidFill>
                  <a:srgbClr val="000000"/>
                </a:solidFill>
              </a:rPr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6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9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7" Type="http://schemas.openxmlformats.org/officeDocument/2006/relationships/image" Target="../media/image10.png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9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9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9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9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9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9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9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4343424" y="1847841"/>
            <a:ext cx="803275" cy="586979"/>
            <a:chOff x="2856" y="2753"/>
            <a:chExt cx="312" cy="516"/>
          </a:xfrm>
        </p:grpSpPr>
        <p:sp>
          <p:nvSpPr>
            <p:cNvPr id="21507" name="Freeform 3"/>
            <p:cNvSpPr/>
            <p:nvPr/>
          </p:nvSpPr>
          <p:spPr bwMode="auto">
            <a:xfrm>
              <a:off x="2856" y="2753"/>
              <a:ext cx="312" cy="384"/>
            </a:xfrm>
            <a:custGeom>
              <a:avLst/>
              <a:gdLst>
                <a:gd name="T0" fmla="*/ 111 w 626"/>
                <a:gd name="T1" fmla="*/ 768 h 768"/>
                <a:gd name="T2" fmla="*/ 111 w 626"/>
                <a:gd name="T3" fmla="*/ 637 h 768"/>
                <a:gd name="T4" fmla="*/ 115 w 626"/>
                <a:gd name="T5" fmla="*/ 609 h 768"/>
                <a:gd name="T6" fmla="*/ 125 w 626"/>
                <a:gd name="T7" fmla="*/ 589 h 768"/>
                <a:gd name="T8" fmla="*/ 137 w 626"/>
                <a:gd name="T9" fmla="*/ 570 h 768"/>
                <a:gd name="T10" fmla="*/ 153 w 626"/>
                <a:gd name="T11" fmla="*/ 549 h 768"/>
                <a:gd name="T12" fmla="*/ 171 w 626"/>
                <a:gd name="T13" fmla="*/ 528 h 768"/>
                <a:gd name="T14" fmla="*/ 189 w 626"/>
                <a:gd name="T15" fmla="*/ 508 h 768"/>
                <a:gd name="T16" fmla="*/ 210 w 626"/>
                <a:gd name="T17" fmla="*/ 487 h 768"/>
                <a:gd name="T18" fmla="*/ 231 w 626"/>
                <a:gd name="T19" fmla="*/ 466 h 768"/>
                <a:gd name="T20" fmla="*/ 251 w 626"/>
                <a:gd name="T21" fmla="*/ 444 h 768"/>
                <a:gd name="T22" fmla="*/ 270 w 626"/>
                <a:gd name="T23" fmla="*/ 423 h 768"/>
                <a:gd name="T24" fmla="*/ 288 w 626"/>
                <a:gd name="T25" fmla="*/ 402 h 768"/>
                <a:gd name="T26" fmla="*/ 303 w 626"/>
                <a:gd name="T27" fmla="*/ 380 h 768"/>
                <a:gd name="T28" fmla="*/ 316 w 626"/>
                <a:gd name="T29" fmla="*/ 359 h 768"/>
                <a:gd name="T30" fmla="*/ 325 w 626"/>
                <a:gd name="T31" fmla="*/ 338 h 768"/>
                <a:gd name="T32" fmla="*/ 331 w 626"/>
                <a:gd name="T33" fmla="*/ 306 h 768"/>
                <a:gd name="T34" fmla="*/ 324 w 626"/>
                <a:gd name="T35" fmla="*/ 268 h 768"/>
                <a:gd name="T36" fmla="*/ 314 w 626"/>
                <a:gd name="T37" fmla="*/ 247 h 768"/>
                <a:gd name="T38" fmla="*/ 281 w 626"/>
                <a:gd name="T39" fmla="*/ 216 h 768"/>
                <a:gd name="T40" fmla="*/ 261 w 626"/>
                <a:gd name="T41" fmla="*/ 206 h 768"/>
                <a:gd name="T42" fmla="*/ 238 w 626"/>
                <a:gd name="T43" fmla="*/ 198 h 768"/>
                <a:gd name="T44" fmla="*/ 211 w 626"/>
                <a:gd name="T45" fmla="*/ 193 h 768"/>
                <a:gd name="T46" fmla="*/ 185 w 626"/>
                <a:gd name="T47" fmla="*/ 190 h 768"/>
                <a:gd name="T48" fmla="*/ 157 w 626"/>
                <a:gd name="T49" fmla="*/ 188 h 768"/>
                <a:gd name="T50" fmla="*/ 129 w 626"/>
                <a:gd name="T51" fmla="*/ 188 h 768"/>
                <a:gd name="T52" fmla="*/ 102 w 626"/>
                <a:gd name="T53" fmla="*/ 191 h 768"/>
                <a:gd name="T54" fmla="*/ 76 w 626"/>
                <a:gd name="T55" fmla="*/ 193 h 768"/>
                <a:gd name="T56" fmla="*/ 51 w 626"/>
                <a:gd name="T57" fmla="*/ 198 h 768"/>
                <a:gd name="T58" fmla="*/ 28 w 626"/>
                <a:gd name="T59" fmla="*/ 201 h 768"/>
                <a:gd name="T60" fmla="*/ 0 w 626"/>
                <a:gd name="T61" fmla="*/ 207 h 768"/>
                <a:gd name="T62" fmla="*/ 0 w 626"/>
                <a:gd name="T63" fmla="*/ 20 h 768"/>
                <a:gd name="T64" fmla="*/ 35 w 626"/>
                <a:gd name="T65" fmla="*/ 15 h 768"/>
                <a:gd name="T66" fmla="*/ 102 w 626"/>
                <a:gd name="T67" fmla="*/ 6 h 768"/>
                <a:gd name="T68" fmla="*/ 166 w 626"/>
                <a:gd name="T69" fmla="*/ 1 h 768"/>
                <a:gd name="T70" fmla="*/ 227 w 626"/>
                <a:gd name="T71" fmla="*/ 0 h 768"/>
                <a:gd name="T72" fmla="*/ 284 w 626"/>
                <a:gd name="T73" fmla="*/ 1 h 768"/>
                <a:gd name="T74" fmla="*/ 338 w 626"/>
                <a:gd name="T75" fmla="*/ 6 h 768"/>
                <a:gd name="T76" fmla="*/ 387 w 626"/>
                <a:gd name="T77" fmla="*/ 16 h 768"/>
                <a:gd name="T78" fmla="*/ 471 w 626"/>
                <a:gd name="T79" fmla="*/ 44 h 768"/>
                <a:gd name="T80" fmla="*/ 508 w 626"/>
                <a:gd name="T81" fmla="*/ 63 h 768"/>
                <a:gd name="T82" fmla="*/ 541 w 626"/>
                <a:gd name="T83" fmla="*/ 86 h 768"/>
                <a:gd name="T84" fmla="*/ 568 w 626"/>
                <a:gd name="T85" fmla="*/ 112 h 768"/>
                <a:gd name="T86" fmla="*/ 590 w 626"/>
                <a:gd name="T87" fmla="*/ 142 h 768"/>
                <a:gd name="T88" fmla="*/ 607 w 626"/>
                <a:gd name="T89" fmla="*/ 176 h 768"/>
                <a:gd name="T90" fmla="*/ 619 w 626"/>
                <a:gd name="T91" fmla="*/ 213 h 768"/>
                <a:gd name="T92" fmla="*/ 626 w 626"/>
                <a:gd name="T93" fmla="*/ 273 h 768"/>
                <a:gd name="T94" fmla="*/ 625 w 626"/>
                <a:gd name="T95" fmla="*/ 293 h 768"/>
                <a:gd name="T96" fmla="*/ 619 w 626"/>
                <a:gd name="T97" fmla="*/ 330 h 768"/>
                <a:gd name="T98" fmla="*/ 607 w 626"/>
                <a:gd name="T99" fmla="*/ 365 h 768"/>
                <a:gd name="T100" fmla="*/ 591 w 626"/>
                <a:gd name="T101" fmla="*/ 395 h 768"/>
                <a:gd name="T102" fmla="*/ 572 w 626"/>
                <a:gd name="T103" fmla="*/ 422 h 768"/>
                <a:gd name="T104" fmla="*/ 550 w 626"/>
                <a:gd name="T105" fmla="*/ 448 h 768"/>
                <a:gd name="T106" fmla="*/ 526 w 626"/>
                <a:gd name="T107" fmla="*/ 471 h 768"/>
                <a:gd name="T108" fmla="*/ 500 w 626"/>
                <a:gd name="T109" fmla="*/ 491 h 768"/>
                <a:gd name="T110" fmla="*/ 475 w 626"/>
                <a:gd name="T111" fmla="*/ 511 h 768"/>
                <a:gd name="T112" fmla="*/ 450 w 626"/>
                <a:gd name="T113" fmla="*/ 529 h 768"/>
                <a:gd name="T114" fmla="*/ 425 w 626"/>
                <a:gd name="T115" fmla="*/ 548 h 768"/>
                <a:gd name="T116" fmla="*/ 386 w 626"/>
                <a:gd name="T117" fmla="*/ 582 h 768"/>
                <a:gd name="T118" fmla="*/ 359 w 626"/>
                <a:gd name="T119" fmla="*/ 618 h 768"/>
                <a:gd name="T120" fmla="*/ 353 w 626"/>
                <a:gd name="T121" fmla="*/ 647 h 768"/>
                <a:gd name="T122" fmla="*/ 353 w 626"/>
                <a:gd name="T123" fmla="*/ 768 h 768"/>
                <a:gd name="T124" fmla="*/ 111 w 626"/>
                <a:gd name="T12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6" h="768">
                  <a:moveTo>
                    <a:pt x="111" y="768"/>
                  </a:moveTo>
                  <a:lnTo>
                    <a:pt x="111" y="637"/>
                  </a:lnTo>
                  <a:lnTo>
                    <a:pt x="115" y="609"/>
                  </a:lnTo>
                  <a:lnTo>
                    <a:pt x="125" y="589"/>
                  </a:lnTo>
                  <a:lnTo>
                    <a:pt x="137" y="570"/>
                  </a:lnTo>
                  <a:lnTo>
                    <a:pt x="153" y="549"/>
                  </a:lnTo>
                  <a:lnTo>
                    <a:pt x="171" y="528"/>
                  </a:lnTo>
                  <a:lnTo>
                    <a:pt x="189" y="508"/>
                  </a:lnTo>
                  <a:lnTo>
                    <a:pt x="210" y="487"/>
                  </a:lnTo>
                  <a:lnTo>
                    <a:pt x="231" y="466"/>
                  </a:lnTo>
                  <a:lnTo>
                    <a:pt x="251" y="444"/>
                  </a:lnTo>
                  <a:lnTo>
                    <a:pt x="270" y="423"/>
                  </a:lnTo>
                  <a:lnTo>
                    <a:pt x="288" y="402"/>
                  </a:lnTo>
                  <a:lnTo>
                    <a:pt x="303" y="380"/>
                  </a:lnTo>
                  <a:lnTo>
                    <a:pt x="316" y="359"/>
                  </a:lnTo>
                  <a:lnTo>
                    <a:pt x="325" y="338"/>
                  </a:lnTo>
                  <a:lnTo>
                    <a:pt x="331" y="306"/>
                  </a:lnTo>
                  <a:lnTo>
                    <a:pt x="324" y="268"/>
                  </a:lnTo>
                  <a:lnTo>
                    <a:pt x="314" y="247"/>
                  </a:lnTo>
                  <a:lnTo>
                    <a:pt x="281" y="216"/>
                  </a:lnTo>
                  <a:lnTo>
                    <a:pt x="261" y="206"/>
                  </a:lnTo>
                  <a:lnTo>
                    <a:pt x="238" y="198"/>
                  </a:lnTo>
                  <a:lnTo>
                    <a:pt x="211" y="193"/>
                  </a:lnTo>
                  <a:lnTo>
                    <a:pt x="185" y="190"/>
                  </a:lnTo>
                  <a:lnTo>
                    <a:pt x="157" y="188"/>
                  </a:lnTo>
                  <a:lnTo>
                    <a:pt x="129" y="188"/>
                  </a:lnTo>
                  <a:lnTo>
                    <a:pt x="102" y="191"/>
                  </a:lnTo>
                  <a:lnTo>
                    <a:pt x="76" y="193"/>
                  </a:lnTo>
                  <a:lnTo>
                    <a:pt x="51" y="198"/>
                  </a:lnTo>
                  <a:lnTo>
                    <a:pt x="28" y="201"/>
                  </a:lnTo>
                  <a:lnTo>
                    <a:pt x="0" y="207"/>
                  </a:lnTo>
                  <a:lnTo>
                    <a:pt x="0" y="20"/>
                  </a:lnTo>
                  <a:lnTo>
                    <a:pt x="35" y="15"/>
                  </a:lnTo>
                  <a:lnTo>
                    <a:pt x="102" y="6"/>
                  </a:lnTo>
                  <a:lnTo>
                    <a:pt x="166" y="1"/>
                  </a:lnTo>
                  <a:lnTo>
                    <a:pt x="227" y="0"/>
                  </a:lnTo>
                  <a:lnTo>
                    <a:pt x="284" y="1"/>
                  </a:lnTo>
                  <a:lnTo>
                    <a:pt x="338" y="6"/>
                  </a:lnTo>
                  <a:lnTo>
                    <a:pt x="387" y="16"/>
                  </a:lnTo>
                  <a:lnTo>
                    <a:pt x="471" y="44"/>
                  </a:lnTo>
                  <a:lnTo>
                    <a:pt x="508" y="63"/>
                  </a:lnTo>
                  <a:lnTo>
                    <a:pt x="541" y="86"/>
                  </a:lnTo>
                  <a:lnTo>
                    <a:pt x="568" y="112"/>
                  </a:lnTo>
                  <a:lnTo>
                    <a:pt x="590" y="142"/>
                  </a:lnTo>
                  <a:lnTo>
                    <a:pt x="607" y="176"/>
                  </a:lnTo>
                  <a:lnTo>
                    <a:pt x="619" y="213"/>
                  </a:lnTo>
                  <a:lnTo>
                    <a:pt x="626" y="273"/>
                  </a:lnTo>
                  <a:lnTo>
                    <a:pt x="625" y="293"/>
                  </a:lnTo>
                  <a:lnTo>
                    <a:pt x="619" y="330"/>
                  </a:lnTo>
                  <a:lnTo>
                    <a:pt x="607" y="365"/>
                  </a:lnTo>
                  <a:lnTo>
                    <a:pt x="591" y="395"/>
                  </a:lnTo>
                  <a:lnTo>
                    <a:pt x="572" y="422"/>
                  </a:lnTo>
                  <a:lnTo>
                    <a:pt x="550" y="448"/>
                  </a:lnTo>
                  <a:lnTo>
                    <a:pt x="526" y="471"/>
                  </a:lnTo>
                  <a:lnTo>
                    <a:pt x="500" y="491"/>
                  </a:lnTo>
                  <a:lnTo>
                    <a:pt x="475" y="511"/>
                  </a:lnTo>
                  <a:lnTo>
                    <a:pt x="450" y="529"/>
                  </a:lnTo>
                  <a:lnTo>
                    <a:pt x="425" y="548"/>
                  </a:lnTo>
                  <a:lnTo>
                    <a:pt x="386" y="582"/>
                  </a:lnTo>
                  <a:lnTo>
                    <a:pt x="359" y="618"/>
                  </a:lnTo>
                  <a:lnTo>
                    <a:pt x="353" y="647"/>
                  </a:lnTo>
                  <a:lnTo>
                    <a:pt x="353" y="768"/>
                  </a:lnTo>
                  <a:lnTo>
                    <a:pt x="111" y="7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2893" y="3165"/>
              <a:ext cx="133" cy="10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257804" y="2239052"/>
            <a:ext cx="3565525" cy="646331"/>
          </a:xfrm>
          <a:prstGeom prst="rect">
            <a:avLst/>
          </a:prstGeom>
          <a:noFill/>
          <a:ln w="31750">
            <a:solidFill>
              <a:srgbClr val="00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ระบบ</a:t>
            </a:r>
            <a:r>
              <a:rPr lang="th-TH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สู่ความเป็นเลิศ</a:t>
            </a:r>
            <a:endParaRPr lang="th-TH" sz="3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3400" y="2239052"/>
            <a:ext cx="3208338" cy="646331"/>
          </a:xfrm>
          <a:prstGeom prst="rect">
            <a:avLst/>
          </a:prstGeom>
          <a:noFill/>
          <a:ln w="31750">
            <a:solidFill>
              <a:srgbClr val="00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คน</a:t>
            </a:r>
            <a:r>
              <a:rPr lang="th-TH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สู่ความเป็นเลิศ</a:t>
            </a:r>
            <a:endParaRPr lang="th-TH" sz="3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50458" y="3824180"/>
            <a:ext cx="2028825" cy="954107"/>
          </a:xfrm>
          <a:prstGeom prst="rect">
            <a:avLst/>
          </a:prstGeom>
          <a:noFill/>
          <a:ln w="31750">
            <a:solidFill>
              <a:srgbClr val="00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50000">
                      <a:schemeClr val="bg2">
                        <a:gamma/>
                        <a:tint val="56078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องค์กร </a:t>
            </a:r>
            <a:br>
              <a:rPr lang="th-TH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</a:br>
            <a:r>
              <a:rPr lang="th-TH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สู่ความเป็นเลิศ</a:t>
            </a:r>
            <a:endParaRPr lang="th-TH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3449" y="2870935"/>
            <a:ext cx="3211513" cy="48628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ความเป็นมืออาชีพ</a:t>
            </a:r>
            <a:endParaRPr lang="th-TH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461000" y="2876885"/>
            <a:ext cx="3328988" cy="48628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ความเป็นมืออาชีพ</a:t>
            </a:r>
            <a:endParaRPr lang="th-TH" sz="32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5400000">
            <a:off x="4095647" y="2816296"/>
            <a:ext cx="1138447" cy="8207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000" smtClean="0">
              <a:solidFill>
                <a:srgbClr val="000000"/>
              </a:solidFill>
            </a:endParaRP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3733800" y="1562080"/>
            <a:ext cx="1606550" cy="79652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02702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0" smtClean="0">
                <a:ln w="9525">
                  <a:solidFill>
                    <a:srgbClr val="000066"/>
                  </a:solidFill>
                  <a:round/>
                </a:ln>
                <a:solidFill>
                  <a:srgbClr val="000066"/>
                </a:solidFill>
                <a:latin typeface="Verdana" panose="020B0604030504040204"/>
                <a:ea typeface="Verdana" panose="020B0604030504040204"/>
                <a:cs typeface="Verdana" panose="020B0604030504040204"/>
              </a:rPr>
              <a:t>How</a:t>
            </a:r>
            <a:endParaRPr lang="th-TH" sz="1800" b="1" kern="10" smtClean="0">
              <a:ln w="9525">
                <a:solidFill>
                  <a:srgbClr val="000066"/>
                </a:solidFill>
                <a:round/>
              </a:ln>
              <a:solidFill>
                <a:srgbClr val="000066"/>
              </a:solidFill>
              <a:latin typeface="Verdana" panose="020B0604030504040204"/>
              <a:ea typeface="Verdana" panose="020B0604030504040204"/>
              <a:cs typeface="Verdana" panose="020B0604030504040204"/>
            </a:endParaRP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8" y="1262053"/>
            <a:ext cx="1812925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50000">
                      <a:schemeClr val="bg2">
                        <a:gamma/>
                        <a:tint val="56078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262030"/>
            <a:ext cx="1833562" cy="9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50000">
                      <a:schemeClr val="bg2">
                        <a:gamma/>
                        <a:tint val="56078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/>
          <a:stretch>
            <a:fillRect/>
          </a:stretch>
        </p:blipFill>
        <p:spPr bwMode="auto">
          <a:xfrm>
            <a:off x="1947863" y="1285855"/>
            <a:ext cx="1797050" cy="98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22093"/>
          <a:stretch>
            <a:fillRect/>
          </a:stretch>
        </p:blipFill>
        <p:spPr bwMode="auto">
          <a:xfrm>
            <a:off x="546100" y="1279894"/>
            <a:ext cx="1416050" cy="97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395288" y="339326"/>
            <a:ext cx="874871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50000">
                      <a:schemeClr val="bg2">
                        <a:gamma/>
                        <a:tint val="56078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ngsanaUPC" panose="02020603050405020304" pitchFamily="18" charset="-34"/>
              </a:rPr>
              <a:t>ก</a:t>
            </a:r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ngsanaUPC" panose="02020603050405020304" pitchFamily="18" charset="-34"/>
              </a:rPr>
              <a:t>ารพัฒนาขีดความสามารถ</a:t>
            </a:r>
            <a:r>
              <a:rPr lang="th-TH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ngsanaUPC" panose="02020603050405020304" pitchFamily="18" charset="-34"/>
              </a:rPr>
              <a:t>องค์กร</a:t>
            </a:r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ngsanaUPC" panose="02020603050405020304" pitchFamily="18" charset="-34"/>
              </a:rPr>
              <a:t>สู่ความเป็นเลิศ</a:t>
            </a:r>
            <a:endParaRPr lang="th-TH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 rot="2160000">
            <a:off x="815281" y="2660965"/>
            <a:ext cx="1208088" cy="23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4500">
                <a:solidFill>
                  <a:srgbClr val="000000"/>
                </a:solidFill>
                <a:latin typeface="Book Antiqua" panose="02040602050305030304" pitchFamily="18" charset="0"/>
              </a:rPr>
              <a:t>{</a:t>
            </a:r>
            <a:endParaRPr lang="en-US" sz="145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3361631" y="1034659"/>
            <a:ext cx="1671638" cy="1220390"/>
          </a:xfrm>
          <a:prstGeom prst="ellipse">
            <a:avLst/>
          </a:prstGeom>
          <a:gradFill rotWithShape="0">
            <a:gsLst>
              <a:gs pos="0">
                <a:srgbClr val="FFFFE5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796" name="Freeform 4"/>
          <p:cNvSpPr/>
          <p:nvPr/>
        </p:nvSpPr>
        <p:spPr bwMode="auto">
          <a:xfrm>
            <a:off x="6982719" y="3799285"/>
            <a:ext cx="1066800" cy="800100"/>
          </a:xfrm>
          <a:custGeom>
            <a:avLst/>
            <a:gdLst>
              <a:gd name="T0" fmla="*/ 366 w 775"/>
              <a:gd name="T1" fmla="*/ 691 h 692"/>
              <a:gd name="T2" fmla="*/ 0 w 775"/>
              <a:gd name="T3" fmla="*/ 293 h 692"/>
              <a:gd name="T4" fmla="*/ 343 w 775"/>
              <a:gd name="T5" fmla="*/ 0 h 692"/>
              <a:gd name="T6" fmla="*/ 774 w 775"/>
              <a:gd name="T7" fmla="*/ 342 h 692"/>
              <a:gd name="T8" fmla="*/ 366 w 775"/>
              <a:gd name="T9" fmla="*/ 691 h 6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5"/>
              <a:gd name="T16" fmla="*/ 0 h 692"/>
              <a:gd name="T17" fmla="*/ 775 w 775"/>
              <a:gd name="T18" fmla="*/ 692 h 6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5" h="692">
                <a:moveTo>
                  <a:pt x="366" y="691"/>
                </a:moveTo>
                <a:lnTo>
                  <a:pt x="0" y="293"/>
                </a:lnTo>
                <a:lnTo>
                  <a:pt x="343" y="0"/>
                </a:lnTo>
                <a:lnTo>
                  <a:pt x="774" y="342"/>
                </a:lnTo>
                <a:lnTo>
                  <a:pt x="366" y="691"/>
                </a:lnTo>
              </a:path>
            </a:pathLst>
          </a:custGeom>
          <a:solidFill>
            <a:srgbClr val="BF5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797" name="Freeform 5"/>
          <p:cNvSpPr/>
          <p:nvPr/>
        </p:nvSpPr>
        <p:spPr bwMode="auto">
          <a:xfrm>
            <a:off x="1326523" y="3801667"/>
            <a:ext cx="6145213" cy="357188"/>
          </a:xfrm>
          <a:custGeom>
            <a:avLst/>
            <a:gdLst>
              <a:gd name="T0" fmla="*/ 0 w 4464"/>
              <a:gd name="T1" fmla="*/ 308 h 309"/>
              <a:gd name="T2" fmla="*/ 4134 w 4464"/>
              <a:gd name="T3" fmla="*/ 308 h 309"/>
              <a:gd name="T4" fmla="*/ 4463 w 4464"/>
              <a:gd name="T5" fmla="*/ 0 h 309"/>
              <a:gd name="T6" fmla="*/ 465 w 4464"/>
              <a:gd name="T7" fmla="*/ 12 h 309"/>
              <a:gd name="T8" fmla="*/ 0 w 4464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64"/>
              <a:gd name="T16" fmla="*/ 0 h 309"/>
              <a:gd name="T17" fmla="*/ 4464 w 4464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64" h="309">
                <a:moveTo>
                  <a:pt x="0" y="308"/>
                </a:moveTo>
                <a:lnTo>
                  <a:pt x="4134" y="308"/>
                </a:lnTo>
                <a:lnTo>
                  <a:pt x="4463" y="0"/>
                </a:lnTo>
                <a:lnTo>
                  <a:pt x="465" y="12"/>
                </a:lnTo>
                <a:lnTo>
                  <a:pt x="0" y="308"/>
                </a:lnTo>
              </a:path>
            </a:pathLst>
          </a:custGeom>
          <a:solidFill>
            <a:srgbClr val="5F009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798" name="Freeform 6"/>
          <p:cNvSpPr/>
          <p:nvPr/>
        </p:nvSpPr>
        <p:spPr bwMode="auto">
          <a:xfrm>
            <a:off x="834331" y="4150519"/>
            <a:ext cx="6656388" cy="463154"/>
          </a:xfrm>
          <a:custGeom>
            <a:avLst/>
            <a:gdLst>
              <a:gd name="T0" fmla="*/ 356 w 4835"/>
              <a:gd name="T1" fmla="*/ 0 h 400"/>
              <a:gd name="T2" fmla="*/ 4499 w 4835"/>
              <a:gd name="T3" fmla="*/ 0 h 400"/>
              <a:gd name="T4" fmla="*/ 4834 w 4835"/>
              <a:gd name="T5" fmla="*/ 394 h 400"/>
              <a:gd name="T6" fmla="*/ 0 w 4835"/>
              <a:gd name="T7" fmla="*/ 399 h 400"/>
              <a:gd name="T8" fmla="*/ 356 w 4835"/>
              <a:gd name="T9" fmla="*/ 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35"/>
              <a:gd name="T16" fmla="*/ 0 h 400"/>
              <a:gd name="T17" fmla="*/ 4835 w 4835"/>
              <a:gd name="T18" fmla="*/ 400 h 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35" h="400">
                <a:moveTo>
                  <a:pt x="356" y="0"/>
                </a:moveTo>
                <a:lnTo>
                  <a:pt x="4499" y="0"/>
                </a:lnTo>
                <a:lnTo>
                  <a:pt x="4834" y="394"/>
                </a:lnTo>
                <a:lnTo>
                  <a:pt x="0" y="399"/>
                </a:lnTo>
                <a:lnTo>
                  <a:pt x="356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799" name="Freeform 7"/>
          <p:cNvSpPr/>
          <p:nvPr/>
        </p:nvSpPr>
        <p:spPr bwMode="auto">
          <a:xfrm>
            <a:off x="6352481" y="3262313"/>
            <a:ext cx="1066800" cy="800100"/>
          </a:xfrm>
          <a:custGeom>
            <a:avLst/>
            <a:gdLst>
              <a:gd name="T0" fmla="*/ 366 w 775"/>
              <a:gd name="T1" fmla="*/ 690 h 691"/>
              <a:gd name="T2" fmla="*/ 0 w 775"/>
              <a:gd name="T3" fmla="*/ 293 h 691"/>
              <a:gd name="T4" fmla="*/ 343 w 775"/>
              <a:gd name="T5" fmla="*/ 0 h 691"/>
              <a:gd name="T6" fmla="*/ 774 w 775"/>
              <a:gd name="T7" fmla="*/ 342 h 691"/>
              <a:gd name="T8" fmla="*/ 366 w 775"/>
              <a:gd name="T9" fmla="*/ 69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5"/>
              <a:gd name="T16" fmla="*/ 0 h 691"/>
              <a:gd name="T17" fmla="*/ 775 w 775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5" h="691">
                <a:moveTo>
                  <a:pt x="366" y="690"/>
                </a:moveTo>
                <a:lnTo>
                  <a:pt x="0" y="293"/>
                </a:lnTo>
                <a:lnTo>
                  <a:pt x="343" y="0"/>
                </a:lnTo>
                <a:lnTo>
                  <a:pt x="774" y="342"/>
                </a:lnTo>
                <a:lnTo>
                  <a:pt x="366" y="690"/>
                </a:lnTo>
              </a:path>
            </a:pathLst>
          </a:custGeom>
          <a:solidFill>
            <a:srgbClr val="BF5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0" name="Freeform 8"/>
          <p:cNvSpPr/>
          <p:nvPr/>
        </p:nvSpPr>
        <p:spPr bwMode="auto">
          <a:xfrm>
            <a:off x="1858336" y="3262314"/>
            <a:ext cx="4967287" cy="341710"/>
          </a:xfrm>
          <a:custGeom>
            <a:avLst/>
            <a:gdLst>
              <a:gd name="T0" fmla="*/ 0 w 3608"/>
              <a:gd name="T1" fmla="*/ 294 h 295"/>
              <a:gd name="T2" fmla="*/ 3263 w 3608"/>
              <a:gd name="T3" fmla="*/ 294 h 295"/>
              <a:gd name="T4" fmla="*/ 3607 w 3608"/>
              <a:gd name="T5" fmla="*/ 0 h 295"/>
              <a:gd name="T6" fmla="*/ 461 w 3608"/>
              <a:gd name="T7" fmla="*/ 0 h 295"/>
              <a:gd name="T8" fmla="*/ 0 w 3608"/>
              <a:gd name="T9" fmla="*/ 294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8"/>
              <a:gd name="T16" fmla="*/ 0 h 295"/>
              <a:gd name="T17" fmla="*/ 3608 w 3608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8" h="295">
                <a:moveTo>
                  <a:pt x="0" y="294"/>
                </a:moveTo>
                <a:lnTo>
                  <a:pt x="3263" y="294"/>
                </a:lnTo>
                <a:lnTo>
                  <a:pt x="3607" y="0"/>
                </a:lnTo>
                <a:lnTo>
                  <a:pt x="461" y="0"/>
                </a:lnTo>
                <a:lnTo>
                  <a:pt x="0" y="294"/>
                </a:lnTo>
              </a:path>
            </a:pathLst>
          </a:custGeom>
          <a:solidFill>
            <a:srgbClr val="5F009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1" name="Freeform 9"/>
          <p:cNvSpPr/>
          <p:nvPr/>
        </p:nvSpPr>
        <p:spPr bwMode="auto">
          <a:xfrm>
            <a:off x="1377256" y="3601651"/>
            <a:ext cx="5481638" cy="461963"/>
          </a:xfrm>
          <a:custGeom>
            <a:avLst/>
            <a:gdLst>
              <a:gd name="T0" fmla="*/ 348 w 3982"/>
              <a:gd name="T1" fmla="*/ 0 h 399"/>
              <a:gd name="T2" fmla="*/ 3611 w 3982"/>
              <a:gd name="T3" fmla="*/ 0 h 399"/>
              <a:gd name="T4" fmla="*/ 3981 w 3982"/>
              <a:gd name="T5" fmla="*/ 398 h 399"/>
              <a:gd name="T6" fmla="*/ 0 w 3982"/>
              <a:gd name="T7" fmla="*/ 398 h 399"/>
              <a:gd name="T8" fmla="*/ 348 w 3982"/>
              <a:gd name="T9" fmla="*/ 0 h 3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2"/>
              <a:gd name="T16" fmla="*/ 0 h 399"/>
              <a:gd name="T17" fmla="*/ 3982 w 3982"/>
              <a:gd name="T18" fmla="*/ 399 h 3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2" h="399">
                <a:moveTo>
                  <a:pt x="348" y="0"/>
                </a:moveTo>
                <a:lnTo>
                  <a:pt x="3611" y="0"/>
                </a:lnTo>
                <a:lnTo>
                  <a:pt x="3981" y="398"/>
                </a:lnTo>
                <a:lnTo>
                  <a:pt x="0" y="398"/>
                </a:lnTo>
                <a:lnTo>
                  <a:pt x="348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2" name="Freeform 10"/>
          <p:cNvSpPr/>
          <p:nvPr/>
        </p:nvSpPr>
        <p:spPr bwMode="auto">
          <a:xfrm>
            <a:off x="5796856" y="2805146"/>
            <a:ext cx="941388" cy="726281"/>
          </a:xfrm>
          <a:custGeom>
            <a:avLst/>
            <a:gdLst>
              <a:gd name="T0" fmla="*/ 348 w 684"/>
              <a:gd name="T1" fmla="*/ 626 h 627"/>
              <a:gd name="T2" fmla="*/ 0 w 684"/>
              <a:gd name="T3" fmla="*/ 218 h 627"/>
              <a:gd name="T4" fmla="*/ 255 w 684"/>
              <a:gd name="T5" fmla="*/ 0 h 627"/>
              <a:gd name="T6" fmla="*/ 683 w 684"/>
              <a:gd name="T7" fmla="*/ 345 h 627"/>
              <a:gd name="T8" fmla="*/ 348 w 684"/>
              <a:gd name="T9" fmla="*/ 626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4"/>
              <a:gd name="T16" fmla="*/ 0 h 627"/>
              <a:gd name="T17" fmla="*/ 684 w 684"/>
              <a:gd name="T18" fmla="*/ 627 h 6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4" h="627">
                <a:moveTo>
                  <a:pt x="348" y="626"/>
                </a:moveTo>
                <a:lnTo>
                  <a:pt x="0" y="218"/>
                </a:lnTo>
                <a:lnTo>
                  <a:pt x="255" y="0"/>
                </a:lnTo>
                <a:lnTo>
                  <a:pt x="683" y="345"/>
                </a:lnTo>
                <a:lnTo>
                  <a:pt x="348" y="626"/>
                </a:lnTo>
              </a:path>
            </a:pathLst>
          </a:custGeom>
          <a:solidFill>
            <a:srgbClr val="BF5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3" name="Freeform 11"/>
          <p:cNvSpPr/>
          <p:nvPr/>
        </p:nvSpPr>
        <p:spPr bwMode="auto">
          <a:xfrm>
            <a:off x="2421831" y="2805113"/>
            <a:ext cx="3729038" cy="258366"/>
          </a:xfrm>
          <a:custGeom>
            <a:avLst/>
            <a:gdLst>
              <a:gd name="T0" fmla="*/ 0 w 2709"/>
              <a:gd name="T1" fmla="*/ 222 h 223"/>
              <a:gd name="T2" fmla="*/ 2452 w 2709"/>
              <a:gd name="T3" fmla="*/ 222 h 223"/>
              <a:gd name="T4" fmla="*/ 2708 w 2709"/>
              <a:gd name="T5" fmla="*/ 0 h 223"/>
              <a:gd name="T6" fmla="*/ 484 w 2709"/>
              <a:gd name="T7" fmla="*/ 1 h 223"/>
              <a:gd name="T8" fmla="*/ 0 w 2709"/>
              <a:gd name="T9" fmla="*/ 222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9"/>
              <a:gd name="T16" fmla="*/ 0 h 223"/>
              <a:gd name="T17" fmla="*/ 2709 w 270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9" h="223">
                <a:moveTo>
                  <a:pt x="0" y="222"/>
                </a:moveTo>
                <a:lnTo>
                  <a:pt x="2452" y="222"/>
                </a:lnTo>
                <a:lnTo>
                  <a:pt x="2708" y="0"/>
                </a:lnTo>
                <a:lnTo>
                  <a:pt x="484" y="1"/>
                </a:lnTo>
                <a:lnTo>
                  <a:pt x="0" y="222"/>
                </a:lnTo>
              </a:path>
            </a:pathLst>
          </a:custGeom>
          <a:solidFill>
            <a:srgbClr val="5F009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4" name="Freeform 12"/>
          <p:cNvSpPr/>
          <p:nvPr/>
        </p:nvSpPr>
        <p:spPr bwMode="auto">
          <a:xfrm>
            <a:off x="1948756" y="3061111"/>
            <a:ext cx="4330700" cy="470297"/>
          </a:xfrm>
          <a:custGeom>
            <a:avLst/>
            <a:gdLst>
              <a:gd name="T0" fmla="*/ 0 w 3146"/>
              <a:gd name="T1" fmla="*/ 405 h 406"/>
              <a:gd name="T2" fmla="*/ 3145 w 3146"/>
              <a:gd name="T3" fmla="*/ 405 h 406"/>
              <a:gd name="T4" fmla="*/ 2796 w 3146"/>
              <a:gd name="T5" fmla="*/ 0 h 406"/>
              <a:gd name="T6" fmla="*/ 346 w 3146"/>
              <a:gd name="T7" fmla="*/ 0 h 406"/>
              <a:gd name="T8" fmla="*/ 0 w 3146"/>
              <a:gd name="T9" fmla="*/ 405 h 4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6"/>
              <a:gd name="T16" fmla="*/ 0 h 406"/>
              <a:gd name="T17" fmla="*/ 3146 w 3146"/>
              <a:gd name="T18" fmla="*/ 406 h 4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6" h="406">
                <a:moveTo>
                  <a:pt x="0" y="405"/>
                </a:moveTo>
                <a:lnTo>
                  <a:pt x="3145" y="405"/>
                </a:lnTo>
                <a:lnTo>
                  <a:pt x="2796" y="0"/>
                </a:lnTo>
                <a:lnTo>
                  <a:pt x="346" y="0"/>
                </a:lnTo>
                <a:lnTo>
                  <a:pt x="0" y="405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5" name="Freeform 13"/>
          <p:cNvSpPr/>
          <p:nvPr/>
        </p:nvSpPr>
        <p:spPr bwMode="auto">
          <a:xfrm>
            <a:off x="5236469" y="2358629"/>
            <a:ext cx="823912" cy="628650"/>
          </a:xfrm>
          <a:custGeom>
            <a:avLst/>
            <a:gdLst>
              <a:gd name="T0" fmla="*/ 0 w 598"/>
              <a:gd name="T1" fmla="*/ 146 h 543"/>
              <a:gd name="T2" fmla="*/ 354 w 598"/>
              <a:gd name="T3" fmla="*/ 542 h 543"/>
              <a:gd name="T4" fmla="*/ 597 w 598"/>
              <a:gd name="T5" fmla="*/ 339 h 543"/>
              <a:gd name="T6" fmla="*/ 173 w 598"/>
              <a:gd name="T7" fmla="*/ 0 h 543"/>
              <a:gd name="T8" fmla="*/ 0 w 598"/>
              <a:gd name="T9" fmla="*/ 146 h 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8"/>
              <a:gd name="T16" fmla="*/ 0 h 543"/>
              <a:gd name="T17" fmla="*/ 598 w 598"/>
              <a:gd name="T18" fmla="*/ 543 h 5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8" h="543">
                <a:moveTo>
                  <a:pt x="0" y="146"/>
                </a:moveTo>
                <a:lnTo>
                  <a:pt x="354" y="542"/>
                </a:lnTo>
                <a:lnTo>
                  <a:pt x="597" y="339"/>
                </a:lnTo>
                <a:lnTo>
                  <a:pt x="173" y="0"/>
                </a:lnTo>
                <a:lnTo>
                  <a:pt x="0" y="146"/>
                </a:lnTo>
              </a:path>
            </a:pathLst>
          </a:custGeom>
          <a:solidFill>
            <a:srgbClr val="BF5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6" name="Freeform 14"/>
          <p:cNvSpPr/>
          <p:nvPr/>
        </p:nvSpPr>
        <p:spPr bwMode="auto">
          <a:xfrm>
            <a:off x="2982286" y="2358629"/>
            <a:ext cx="2492375" cy="171450"/>
          </a:xfrm>
          <a:custGeom>
            <a:avLst/>
            <a:gdLst>
              <a:gd name="T0" fmla="*/ 0 w 1811"/>
              <a:gd name="T1" fmla="*/ 147 h 148"/>
              <a:gd name="T2" fmla="*/ 1636 w 1811"/>
              <a:gd name="T3" fmla="*/ 147 h 148"/>
              <a:gd name="T4" fmla="*/ 1810 w 1811"/>
              <a:gd name="T5" fmla="*/ 0 h 148"/>
              <a:gd name="T6" fmla="*/ 457 w 1811"/>
              <a:gd name="T7" fmla="*/ 0 h 148"/>
              <a:gd name="T8" fmla="*/ 0 w 1811"/>
              <a:gd name="T9" fmla="*/ 147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1"/>
              <a:gd name="T16" fmla="*/ 0 h 148"/>
              <a:gd name="T17" fmla="*/ 1811 w 1811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1" h="148">
                <a:moveTo>
                  <a:pt x="0" y="147"/>
                </a:moveTo>
                <a:lnTo>
                  <a:pt x="1636" y="147"/>
                </a:lnTo>
                <a:lnTo>
                  <a:pt x="1810" y="0"/>
                </a:lnTo>
                <a:lnTo>
                  <a:pt x="457" y="0"/>
                </a:lnTo>
                <a:lnTo>
                  <a:pt x="0" y="147"/>
                </a:lnTo>
              </a:path>
            </a:pathLst>
          </a:custGeom>
          <a:solidFill>
            <a:srgbClr val="5F009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7" name="Freeform 15"/>
          <p:cNvSpPr/>
          <p:nvPr/>
        </p:nvSpPr>
        <p:spPr bwMode="auto">
          <a:xfrm>
            <a:off x="2501215" y="2528899"/>
            <a:ext cx="3224213" cy="459581"/>
          </a:xfrm>
          <a:custGeom>
            <a:avLst/>
            <a:gdLst>
              <a:gd name="T0" fmla="*/ 0 w 2342"/>
              <a:gd name="T1" fmla="*/ 396 h 397"/>
              <a:gd name="T2" fmla="*/ 2341 w 2342"/>
              <a:gd name="T3" fmla="*/ 396 h 397"/>
              <a:gd name="T4" fmla="*/ 1986 w 2342"/>
              <a:gd name="T5" fmla="*/ 0 h 397"/>
              <a:gd name="T6" fmla="*/ 349 w 2342"/>
              <a:gd name="T7" fmla="*/ 0 h 397"/>
              <a:gd name="T8" fmla="*/ 0 w 2342"/>
              <a:gd name="T9" fmla="*/ 396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2"/>
              <a:gd name="T16" fmla="*/ 0 h 397"/>
              <a:gd name="T17" fmla="*/ 2342 w 2342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2" h="397">
                <a:moveTo>
                  <a:pt x="0" y="396"/>
                </a:moveTo>
                <a:lnTo>
                  <a:pt x="2341" y="396"/>
                </a:lnTo>
                <a:lnTo>
                  <a:pt x="1986" y="0"/>
                </a:lnTo>
                <a:lnTo>
                  <a:pt x="349" y="0"/>
                </a:lnTo>
                <a:lnTo>
                  <a:pt x="0" y="396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4674494" y="1902621"/>
            <a:ext cx="711200" cy="551260"/>
          </a:xfrm>
          <a:custGeom>
            <a:avLst/>
            <a:gdLst>
              <a:gd name="T0" fmla="*/ 351 w 516"/>
              <a:gd name="T1" fmla="*/ 475 h 476"/>
              <a:gd name="T2" fmla="*/ 515 w 516"/>
              <a:gd name="T3" fmla="*/ 337 h 476"/>
              <a:gd name="T4" fmla="*/ 89 w 516"/>
              <a:gd name="T5" fmla="*/ 0 h 476"/>
              <a:gd name="T6" fmla="*/ 0 w 516"/>
              <a:gd name="T7" fmla="*/ 70 h 476"/>
              <a:gd name="T8" fmla="*/ 351 w 516"/>
              <a:gd name="T9" fmla="*/ 475 h 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6"/>
              <a:gd name="T16" fmla="*/ 0 h 476"/>
              <a:gd name="T17" fmla="*/ 516 w 516"/>
              <a:gd name="T18" fmla="*/ 476 h 4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6" h="476">
                <a:moveTo>
                  <a:pt x="351" y="475"/>
                </a:moveTo>
                <a:lnTo>
                  <a:pt x="515" y="337"/>
                </a:lnTo>
                <a:lnTo>
                  <a:pt x="89" y="0"/>
                </a:lnTo>
                <a:lnTo>
                  <a:pt x="0" y="70"/>
                </a:lnTo>
                <a:lnTo>
                  <a:pt x="351" y="475"/>
                </a:lnTo>
              </a:path>
            </a:pathLst>
          </a:custGeom>
          <a:solidFill>
            <a:srgbClr val="BF5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3553719" y="1901430"/>
            <a:ext cx="1244600" cy="83344"/>
          </a:xfrm>
          <a:custGeom>
            <a:avLst/>
            <a:gdLst>
              <a:gd name="T0" fmla="*/ 0 w 904"/>
              <a:gd name="T1" fmla="*/ 71 h 72"/>
              <a:gd name="T2" fmla="*/ 813 w 904"/>
              <a:gd name="T3" fmla="*/ 71 h 72"/>
              <a:gd name="T4" fmla="*/ 903 w 904"/>
              <a:gd name="T5" fmla="*/ 0 h 72"/>
              <a:gd name="T6" fmla="*/ 281 w 904"/>
              <a:gd name="T7" fmla="*/ 0 h 72"/>
              <a:gd name="T8" fmla="*/ 0 w 904"/>
              <a:gd name="T9" fmla="*/ 71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4"/>
              <a:gd name="T16" fmla="*/ 0 h 72"/>
              <a:gd name="T17" fmla="*/ 904 w 904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4" h="72">
                <a:moveTo>
                  <a:pt x="0" y="71"/>
                </a:moveTo>
                <a:lnTo>
                  <a:pt x="813" y="71"/>
                </a:lnTo>
                <a:lnTo>
                  <a:pt x="903" y="0"/>
                </a:lnTo>
                <a:lnTo>
                  <a:pt x="281" y="0"/>
                </a:lnTo>
                <a:lnTo>
                  <a:pt x="0" y="71"/>
                </a:lnTo>
              </a:path>
            </a:pathLst>
          </a:custGeom>
          <a:solidFill>
            <a:srgbClr val="5F009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3063210" y="1983595"/>
            <a:ext cx="2098675" cy="470297"/>
          </a:xfrm>
          <a:custGeom>
            <a:avLst/>
            <a:gdLst>
              <a:gd name="T0" fmla="*/ 0 w 1524"/>
              <a:gd name="T1" fmla="*/ 405 h 406"/>
              <a:gd name="T2" fmla="*/ 1523 w 1524"/>
              <a:gd name="T3" fmla="*/ 405 h 406"/>
              <a:gd name="T4" fmla="*/ 1169 w 1524"/>
              <a:gd name="T5" fmla="*/ 0 h 406"/>
              <a:gd name="T6" fmla="*/ 354 w 1524"/>
              <a:gd name="T7" fmla="*/ 0 h 406"/>
              <a:gd name="T8" fmla="*/ 0 w 1524"/>
              <a:gd name="T9" fmla="*/ 405 h 4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4"/>
              <a:gd name="T16" fmla="*/ 0 h 406"/>
              <a:gd name="T17" fmla="*/ 1524 w 1524"/>
              <a:gd name="T18" fmla="*/ 406 h 4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" h="406">
                <a:moveTo>
                  <a:pt x="0" y="405"/>
                </a:moveTo>
                <a:lnTo>
                  <a:pt x="1523" y="405"/>
                </a:lnTo>
                <a:lnTo>
                  <a:pt x="1169" y="0"/>
                </a:lnTo>
                <a:lnTo>
                  <a:pt x="354" y="0"/>
                </a:lnTo>
                <a:lnTo>
                  <a:pt x="0" y="405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4110931" y="1447833"/>
            <a:ext cx="596900" cy="465535"/>
          </a:xfrm>
          <a:custGeom>
            <a:avLst/>
            <a:gdLst>
              <a:gd name="T0" fmla="*/ 352 w 434"/>
              <a:gd name="T1" fmla="*/ 401 h 402"/>
              <a:gd name="T2" fmla="*/ 433 w 434"/>
              <a:gd name="T3" fmla="*/ 338 h 402"/>
              <a:gd name="T4" fmla="*/ 0 w 434"/>
              <a:gd name="T5" fmla="*/ 0 h 402"/>
              <a:gd name="T6" fmla="*/ 352 w 434"/>
              <a:gd name="T7" fmla="*/ 401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434"/>
              <a:gd name="T13" fmla="*/ 0 h 402"/>
              <a:gd name="T14" fmla="*/ 434 w 434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4" h="402">
                <a:moveTo>
                  <a:pt x="352" y="401"/>
                </a:moveTo>
                <a:lnTo>
                  <a:pt x="433" y="338"/>
                </a:lnTo>
                <a:lnTo>
                  <a:pt x="0" y="0"/>
                </a:lnTo>
                <a:lnTo>
                  <a:pt x="352" y="401"/>
                </a:lnTo>
              </a:path>
            </a:pathLst>
          </a:custGeom>
          <a:solidFill>
            <a:srgbClr val="BF5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3623578" y="1447833"/>
            <a:ext cx="973137" cy="465535"/>
          </a:xfrm>
          <a:custGeom>
            <a:avLst/>
            <a:gdLst>
              <a:gd name="T0" fmla="*/ 0 w 707"/>
              <a:gd name="T1" fmla="*/ 401 h 402"/>
              <a:gd name="T2" fmla="*/ 706 w 707"/>
              <a:gd name="T3" fmla="*/ 401 h 402"/>
              <a:gd name="T4" fmla="*/ 353 w 707"/>
              <a:gd name="T5" fmla="*/ 0 h 402"/>
              <a:gd name="T6" fmla="*/ 0 w 707"/>
              <a:gd name="T7" fmla="*/ 401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707"/>
              <a:gd name="T13" fmla="*/ 0 h 402"/>
              <a:gd name="T14" fmla="*/ 707 w 707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7" h="402">
                <a:moveTo>
                  <a:pt x="0" y="401"/>
                </a:moveTo>
                <a:lnTo>
                  <a:pt x="706" y="401"/>
                </a:lnTo>
                <a:lnTo>
                  <a:pt x="353" y="0"/>
                </a:lnTo>
                <a:lnTo>
                  <a:pt x="0" y="401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704531" y="1584022"/>
            <a:ext cx="981038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วัฒนธรรม</a:t>
            </a:r>
            <a:endParaRPr lang="en-US" sz="20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747460" y="2147888"/>
            <a:ext cx="91531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th-TH" sz="2000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ภาวะผู้นำ</a:t>
            </a:r>
            <a:endParaRPr lang="en-US" sz="2000" b="1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445836" y="2646760"/>
            <a:ext cx="184826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th-TH" sz="2000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กระบวนการทางธุรกิจ</a:t>
            </a:r>
            <a:endParaRPr lang="en-US" sz="2000" b="1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536257" y="3175398"/>
            <a:ext cx="145392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th-TH" sz="2000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โครงสร้างองค์กร</a:t>
            </a:r>
            <a:endParaRPr lang="en-US" sz="2000" b="1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228046" y="3652872"/>
            <a:ext cx="1439863" cy="4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lnSpc>
                <a:spcPct val="80000"/>
              </a:lnSpc>
            </a:pPr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การฝึกอบรม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r">
              <a:lnSpc>
                <a:spcPct val="80000"/>
              </a:lnSpc>
            </a:pPr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และการพัฒนา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2583328" y="3598071"/>
            <a:ext cx="1237518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การบริหาร</a:t>
            </a:r>
            <a:b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ผลการปฏิบัติงาน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3683894" y="3598087"/>
            <a:ext cx="0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645669" y="3605223"/>
            <a:ext cx="0" cy="4548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639155" y="3561162"/>
            <a:ext cx="1208664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ผลตอบแทน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และผลประโยชน์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4779269" y="3605214"/>
            <a:ext cx="0" cy="4452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4625281" y="3567112"/>
            <a:ext cx="1354138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รางวัลและ</a:t>
            </a:r>
            <a:b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การยอมรับ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5757169" y="3594497"/>
            <a:ext cx="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823735" y="3706416"/>
            <a:ext cx="84318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th-TH" sz="16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การสื่อสาร</a:t>
            </a:r>
            <a:endParaRPr lang="en-US" sz="1600" b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3393591" y="4139792"/>
            <a:ext cx="2239962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Competencies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 rot="-3060000">
            <a:off x="714857" y="1909949"/>
            <a:ext cx="2066271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Change Drivers</a:t>
            </a:r>
            <a:endParaRPr lang="en-US" sz="320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 rot="2160000">
            <a:off x="2214800" y="354454"/>
            <a:ext cx="1120500" cy="346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1900">
                <a:solidFill>
                  <a:srgbClr val="000000"/>
                </a:solidFill>
                <a:latin typeface="Book Antiqua" panose="02040602050305030304" pitchFamily="18" charset="0"/>
              </a:rPr>
              <a:t>{</a:t>
            </a:r>
            <a:endParaRPr lang="en-US" sz="219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 rot="-3060000">
            <a:off x="-142378" y="2804346"/>
            <a:ext cx="1640681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Change Levers</a:t>
            </a:r>
            <a:endParaRPr lang="en-US" sz="32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32512" y="534303"/>
            <a:ext cx="826007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Competency 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เป็นองค์ประกอบสำคัญที่จะสนับสนุน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change drivers 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ต่างๆ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3150395" y="137283"/>
            <a:ext cx="57278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Competency 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กับการผลักดันให้เกิดการเปลี่ยนแปลงในองค์กร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4369914" y="1059582"/>
            <a:ext cx="4774095" cy="40075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วัฒนธรรมเป็นทั้ง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driver and enabler </a:t>
            </a:r>
            <a:r>
              <a:rPr lang="th-TH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ของกลยุทธ์ทางธุรกิจ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5385694" y="1460334"/>
            <a:ext cx="3758306" cy="92397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ภาวะผู้นำคือแบบอย่างและพฤติกรรมของผู้บริหารที่เป็นปัจจัยหลักที่ส่งผลต่อวัฒนธรรมองค์กร รวมทั้งเป็นแนวปฏิบัติ และ 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Role models </a:t>
            </a: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6444208" y="2427734"/>
            <a:ext cx="2699792" cy="92397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กระบวนการทางธุรกิจ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และโครงสร้างองค์กร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ได้ถูกพัฒนาเพื่อสนับสนุนวัตถุประสงค์ทางกลยุทธ์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976407" y="129708"/>
            <a:ext cx="3300674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>
              <a:defRPr/>
            </a:pPr>
            <a:r>
              <a:rPr lang="th-TH" sz="3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สมรรถนะเจ้าหน้าที่</a:t>
            </a:r>
            <a:endParaRPr lang="th-TH" sz="3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277096" y="1444371"/>
            <a:ext cx="2534393" cy="1758456"/>
            <a:chOff x="6225567" y="1641390"/>
            <a:chExt cx="2534393" cy="1758456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6239960" y="2021174"/>
              <a:ext cx="2520000" cy="3600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8517"/>
              </a:solidFill>
              <a:miter lim="800000"/>
            </a:ln>
          </p:spPr>
          <p:txBody>
            <a:bodyPr wrap="none" anchor="ctr"/>
            <a:lstStyle/>
            <a:p>
              <a:pPr algn="ctr" defTabSz="257175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การสอนงาน </a:t>
              </a: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Coaching</a:t>
              </a:r>
              <a:endPara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6231002" y="2407023"/>
              <a:ext cx="2520000" cy="3600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8517"/>
              </a:solidFill>
              <a:miter lim="800000"/>
            </a:ln>
          </p:spPr>
          <p:txBody>
            <a:bodyPr wrap="none" anchor="ctr"/>
            <a:lstStyle/>
            <a:p>
              <a:pPr algn="ctr" defTabSz="257175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การสร้างความไว้วางใจ </a:t>
              </a: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Trust</a:t>
              </a:r>
              <a:endPara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6228794" y="1641390"/>
              <a:ext cx="2520000" cy="3600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8517"/>
              </a:solidFill>
              <a:miter lim="800000"/>
            </a:ln>
          </p:spPr>
          <p:txBody>
            <a:bodyPr wrap="none" anchor="ctr"/>
            <a:lstStyle/>
            <a:p>
              <a:pPr algn="ctr" defTabSz="257175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การสร้างทีมงาน</a:t>
              </a: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Team Working  </a:t>
              </a:r>
              <a:endPara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>
              <a:off x="6225567" y="2787846"/>
              <a:ext cx="252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lIns="68580" tIns="34290" rIns="68580" bIns="34290"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การนำการเปลี่ยนแปลง  </a:t>
              </a:r>
              <a:br>
                <a:rPr lang="en-US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Leading to change</a:t>
              </a:r>
              <a:endParaRPr lang="th-TH" sz="1600" b="1" dirty="0">
                <a:solidFill>
                  <a:srgbClr val="DDDDD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907984" y="3709114"/>
            <a:ext cx="2520000" cy="1364145"/>
            <a:chOff x="1907984" y="3655837"/>
            <a:chExt cx="2520000" cy="1364145"/>
          </a:xfrm>
        </p:grpSpPr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1907984" y="4011910"/>
              <a:ext cx="2520000" cy="64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none" lIns="68580" tIns="34290" rIns="68580" bIns="34290"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ตรวจสอบความถูกต้องในกระบวนงาน </a:t>
              </a:r>
              <a:br>
                <a:rPr lang="en-US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concern for order</a:t>
              </a:r>
              <a:endParaRPr lang="th-TH" sz="1600" b="1" dirty="0">
                <a:solidFill>
                  <a:srgbClr val="DDDDD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1907984" y="4659982"/>
              <a:ext cx="2520000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none" lIns="68580" tIns="34290" rIns="68580" bIns="34290"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ความยืดหยุ่นผ่อนปรน </a:t>
              </a:r>
              <a:r>
                <a:rPr lang="en-US" sz="1600" b="1" dirty="0" err="1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Flexibily</a:t>
              </a:r>
              <a:endParaRPr lang="th-TH" sz="1600" b="1" dirty="0">
                <a:solidFill>
                  <a:srgbClr val="DDDDD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1907984" y="3655837"/>
              <a:ext cx="2520000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none" lIns="68580" tIns="34290" rIns="68580" bIns="34290"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ความคิดวิเคราะห์  </a:t>
              </a:r>
              <a:r>
                <a:rPr lang="en-US" sz="1600" b="1" dirty="0">
                  <a:solidFill>
                    <a:srgbClr val="DDDDDD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analytical thinking</a:t>
              </a:r>
              <a:endParaRPr lang="th-TH" sz="1600" b="1" dirty="0">
                <a:solidFill>
                  <a:srgbClr val="DDDDD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572000" y="3696594"/>
            <a:ext cx="350605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defTabSz="257175" eaLnBrk="1" hangingPunct="1">
              <a:spcBef>
                <a:spcPct val="0"/>
              </a:spcBef>
              <a:defRPr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• </a:t>
            </a:r>
            <a:r>
              <a:rPr lang="th-TH" sz="1600" b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สมรรถนะกลุ่มงาน </a:t>
            </a:r>
            <a:r>
              <a:rPr lang="th-TH" sz="1600" b="1" dirty="0" smtClean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ของตำแหน่ง</a:t>
            </a:r>
            <a:r>
              <a:rPr lang="th-TH" sz="1600" b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ในกลุ่มอาชีพ หมายถึง คุณลักษณะ (ความรู้ ทักษะ และ พฤติกรรม) ที่บุคลากรในทุกตำแหน่งงานในสายวิชาชีพเดียวกันหรือกลุ่มอาชีพเดียวกัน จำเป็นต้องมีเพื่อให้สามารถปฏิบัติงานได้ประสบ</a:t>
            </a:r>
            <a:r>
              <a:rPr lang="th-TH" sz="1600" b="1" dirty="0" smtClean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</a:t>
            </a:r>
            <a:endParaRPr lang="th-TH" sz="1600" b="1" dirty="0">
              <a:solidFill>
                <a:srgbClr val="2D2DB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209865" y="1407801"/>
            <a:ext cx="2534087" cy="2155648"/>
            <a:chOff x="651978" y="1419622"/>
            <a:chExt cx="2534087" cy="2155648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666065" y="1419622"/>
              <a:ext cx="2520000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434BC"/>
              </a:solidFill>
            </a:ln>
          </p:spPr>
          <p:txBody>
            <a:bodyPr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บริการด้วยใจ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Service Mind </a:t>
              </a:r>
              <a:endPara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665493" y="1805042"/>
              <a:ext cx="2520000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434BC"/>
              </a:solidFill>
            </a:ln>
          </p:spPr>
          <p:txBody>
            <a:bodyPr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ความสามัคคี 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Unity</a:t>
              </a:r>
              <a:endPara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654147" y="2202197"/>
              <a:ext cx="2520000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434BC"/>
              </a:solidFill>
            </a:ln>
          </p:spPr>
          <p:txBody>
            <a:bodyPr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ความซื่อสัตย์ 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Honesty</a:t>
              </a:r>
              <a:endPara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auto">
            <a:xfrm>
              <a:off x="654147" y="2609225"/>
              <a:ext cx="25200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434BC"/>
              </a:solidFill>
            </a:ln>
          </p:spPr>
          <p:txBody>
            <a:bodyPr lIns="68580" tIns="34290" rIns="68580" bIns="34290" anchor="ctr"/>
            <a:lstStyle/>
            <a:p>
              <a:pPr algn="ctr" defTabSz="257175">
                <a:lnSpc>
                  <a:spcPct val="90000"/>
                </a:lnSpc>
                <a:defRPr/>
              </a:pP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/>
                  <a:cs typeface="TH SarabunPSK" panose="020B0500040200020003"/>
                </a:rPr>
                <a:t>การมุ่งผลสัมฤทธิ์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/>
                  <a:cs typeface="TH SarabunPSK" panose="020B0500040200020003"/>
                </a:rPr>
                <a:t> </a:t>
              </a:r>
              <a:b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/>
                  <a:cs typeface="TH SarabunPSK" panose="020B0500040200020003"/>
                </a:rPr>
              </a:b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/>
                  <a:cs typeface="TH SarabunPSK" panose="020B0500040200020003"/>
                </a:rPr>
                <a:t>Achievement motivation</a:t>
              </a:r>
              <a:endPara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651978" y="3215270"/>
              <a:ext cx="2520000" cy="3600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8517"/>
              </a:solidFill>
              <a:miter lim="800000"/>
            </a:ln>
          </p:spPr>
          <p:txBody>
            <a:bodyPr wrap="none" lIns="68580" tIns="34290" rIns="68580" bIns="34290" anchor="ctr"/>
            <a:lstStyle/>
            <a:p>
              <a:pPr algn="ctr" defTabSz="257175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สั่งสมความเชี่ยวชาญ 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E</a:t>
              </a:r>
              <a:r>
                <a:rPr lang="en-US" sz="16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xpertise</a:t>
              </a:r>
              <a:endPara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209866" y="-17407"/>
            <a:ext cx="8829207" cy="4521331"/>
            <a:chOff x="209862" y="-17412"/>
            <a:chExt cx="8829207" cy="4521331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3271431" y="1196972"/>
              <a:ext cx="2575635" cy="3088598"/>
              <a:chOff x="3271431" y="1196972"/>
              <a:chExt cx="2575635" cy="3088598"/>
            </a:xfrm>
          </p:grpSpPr>
          <p:sp>
            <p:nvSpPr>
              <p:cNvPr id="27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346584" y="1928166"/>
                <a:ext cx="2460905" cy="23574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57175">
                  <a:defRPr/>
                </a:pPr>
                <a:endParaRPr lang="en-US" sz="100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28" name="Group 54"/>
              <p:cNvGrpSpPr/>
              <p:nvPr/>
            </p:nvGrpSpPr>
            <p:grpSpPr bwMode="auto">
              <a:xfrm>
                <a:off x="3271431" y="1196972"/>
                <a:ext cx="2575635" cy="2325009"/>
                <a:chOff x="1299" y="131"/>
                <a:chExt cx="2896" cy="2512"/>
              </a:xfrm>
            </p:grpSpPr>
            <p:sp>
              <p:nvSpPr>
                <p:cNvPr id="31" name="Freeform 52"/>
                <p:cNvSpPr/>
                <p:nvPr/>
              </p:nvSpPr>
              <p:spPr bwMode="auto">
                <a:xfrm>
                  <a:off x="1311" y="1412"/>
                  <a:ext cx="2884" cy="1231"/>
                </a:xfrm>
                <a:custGeom>
                  <a:avLst/>
                  <a:gdLst>
                    <a:gd name="T0" fmla="*/ 0 w 13759"/>
                    <a:gd name="T1" fmla="*/ 0 h 6418"/>
                    <a:gd name="T2" fmla="*/ 0 w 13759"/>
                    <a:gd name="T3" fmla="*/ 0 h 6418"/>
                    <a:gd name="T4" fmla="*/ 0 w 13759"/>
                    <a:gd name="T5" fmla="*/ 0 h 6418"/>
                    <a:gd name="T6" fmla="*/ 0 w 13759"/>
                    <a:gd name="T7" fmla="*/ 0 h 6418"/>
                    <a:gd name="T8" fmla="*/ 0 w 13759"/>
                    <a:gd name="T9" fmla="*/ 0 h 6418"/>
                    <a:gd name="T10" fmla="*/ 0 w 13759"/>
                    <a:gd name="T11" fmla="*/ 0 h 6418"/>
                    <a:gd name="T12" fmla="*/ 0 w 13759"/>
                    <a:gd name="T13" fmla="*/ 0 h 64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59"/>
                    <a:gd name="T22" fmla="*/ 0 h 6418"/>
                    <a:gd name="T23" fmla="*/ 13759 w 13759"/>
                    <a:gd name="T24" fmla="*/ 6418 h 64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59" h="6418">
                      <a:moveTo>
                        <a:pt x="10319" y="0"/>
                      </a:moveTo>
                      <a:cubicBezTo>
                        <a:pt x="10319" y="1772"/>
                        <a:pt x="8780" y="3209"/>
                        <a:pt x="6879" y="3209"/>
                      </a:cubicBezTo>
                      <a:cubicBezTo>
                        <a:pt x="4980" y="3209"/>
                        <a:pt x="3440" y="1772"/>
                        <a:pt x="3440" y="0"/>
                      </a:cubicBezTo>
                      <a:lnTo>
                        <a:pt x="0" y="0"/>
                      </a:lnTo>
                      <a:cubicBezTo>
                        <a:pt x="0" y="3544"/>
                        <a:pt x="3080" y="6418"/>
                        <a:pt x="6879" y="6418"/>
                      </a:cubicBezTo>
                      <a:cubicBezTo>
                        <a:pt x="10679" y="6418"/>
                        <a:pt x="13759" y="3544"/>
                        <a:pt x="13759" y="0"/>
                      </a:cubicBez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FFC000"/>
                  </a:solidFill>
                  <a:round/>
                </a:ln>
              </p:spPr>
              <p:txBody>
                <a:bodyPr/>
                <a:lstStyle/>
                <a:p>
                  <a:pPr defTabSz="257175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32" name="Freeform 51"/>
                <p:cNvSpPr/>
                <p:nvPr/>
              </p:nvSpPr>
              <p:spPr bwMode="auto">
                <a:xfrm>
                  <a:off x="1299" y="131"/>
                  <a:ext cx="2885" cy="1226"/>
                </a:xfrm>
                <a:custGeom>
                  <a:avLst/>
                  <a:gdLst>
                    <a:gd name="T0" fmla="*/ 0 w 13759"/>
                    <a:gd name="T1" fmla="*/ 0 h 6418"/>
                    <a:gd name="T2" fmla="*/ 0 w 13759"/>
                    <a:gd name="T3" fmla="*/ 0 h 6418"/>
                    <a:gd name="T4" fmla="*/ 0 w 13759"/>
                    <a:gd name="T5" fmla="*/ 0 h 6418"/>
                    <a:gd name="T6" fmla="*/ 0 w 13759"/>
                    <a:gd name="T7" fmla="*/ 0 h 6418"/>
                    <a:gd name="T8" fmla="*/ 0 w 13759"/>
                    <a:gd name="T9" fmla="*/ 0 h 6418"/>
                    <a:gd name="T10" fmla="*/ 0 w 13759"/>
                    <a:gd name="T11" fmla="*/ 0 h 6418"/>
                    <a:gd name="T12" fmla="*/ 0 w 13759"/>
                    <a:gd name="T13" fmla="*/ 0 h 64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59"/>
                    <a:gd name="T22" fmla="*/ 0 h 6418"/>
                    <a:gd name="T23" fmla="*/ 13759 w 13759"/>
                    <a:gd name="T24" fmla="*/ 6418 h 64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59" h="6418">
                      <a:moveTo>
                        <a:pt x="3440" y="6418"/>
                      </a:moveTo>
                      <a:cubicBezTo>
                        <a:pt x="3440" y="4645"/>
                        <a:pt x="4979" y="3209"/>
                        <a:pt x="6879" y="3209"/>
                      </a:cubicBezTo>
                      <a:cubicBezTo>
                        <a:pt x="8779" y="3208"/>
                        <a:pt x="10319" y="4645"/>
                        <a:pt x="10319" y="6417"/>
                      </a:cubicBezTo>
                      <a:lnTo>
                        <a:pt x="13759" y="6418"/>
                      </a:lnTo>
                      <a:cubicBezTo>
                        <a:pt x="13759" y="2873"/>
                        <a:pt x="10679" y="0"/>
                        <a:pt x="6879" y="0"/>
                      </a:cubicBezTo>
                      <a:cubicBezTo>
                        <a:pt x="3080" y="0"/>
                        <a:pt x="0" y="2873"/>
                        <a:pt x="0" y="6418"/>
                      </a:cubicBezTo>
                      <a:lnTo>
                        <a:pt x="3440" y="6418"/>
                      </a:lnTo>
                      <a:close/>
                    </a:path>
                  </a:pathLst>
                </a:custGeom>
                <a:solidFill>
                  <a:srgbClr val="FF8517"/>
                </a:solidFill>
                <a:ln w="0">
                  <a:solidFill>
                    <a:srgbClr val="FF8517"/>
                  </a:solidFill>
                  <a:round/>
                </a:ln>
              </p:spPr>
              <p:txBody>
                <a:bodyPr/>
                <a:lstStyle/>
                <a:p>
                  <a:pPr defTabSz="257175">
                    <a:defRPr/>
                  </a:pPr>
                  <a:endParaRPr lang="en-US" sz="1000" dirty="0">
                    <a:ln>
                      <a:solidFill>
                        <a:srgbClr val="72992B"/>
                      </a:solidFill>
                    </a:ln>
                    <a:solidFill>
                      <a:srgbClr val="6699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33" name="Oval 53"/>
                <p:cNvSpPr>
                  <a:spLocks noChangeArrowheads="1"/>
                </p:cNvSpPr>
                <p:nvPr/>
              </p:nvSpPr>
              <p:spPr bwMode="auto">
                <a:xfrm>
                  <a:off x="2066" y="794"/>
                  <a:ext cx="1351" cy="1138"/>
                </a:xfrm>
                <a:prstGeom prst="ellipse">
                  <a:avLst/>
                </a:prstGeom>
                <a:solidFill>
                  <a:srgbClr val="0434BC"/>
                </a:solidFill>
                <a:ln w="0">
                  <a:solidFill>
                    <a:srgbClr val="0434BC"/>
                  </a:solidFill>
                  <a:round/>
                </a:ln>
              </p:spPr>
              <p:txBody>
                <a:bodyPr/>
                <a:lstStyle/>
                <a:p>
                  <a:pPr defTabSz="257175">
                    <a:defRPr/>
                  </a:pPr>
                  <a:endParaRPr lang="en-US" sz="100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29" name="Rectangle 55"/>
              <p:cNvSpPr>
                <a:spLocks noChangeArrowheads="1"/>
              </p:cNvSpPr>
              <p:nvPr/>
            </p:nvSpPr>
            <p:spPr bwMode="auto">
              <a:xfrm>
                <a:off x="4042520" y="1973221"/>
                <a:ext cx="1023673" cy="7386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257175">
                  <a:defRPr/>
                </a:pPr>
                <a:r>
                  <a:rPr lang="th-TH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สมรรถนะหลัก</a:t>
                </a:r>
                <a:endParaRPr lang="th-TH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 defTabSz="257175"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(Core Competency)</a:t>
                </a:r>
                <a:endParaRPr lang="th-TH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0" name="Rectangle 57"/>
              <p:cNvSpPr>
                <a:spLocks noChangeArrowheads="1"/>
              </p:cNvSpPr>
              <p:nvPr/>
            </p:nvSpPr>
            <p:spPr bwMode="auto">
              <a:xfrm>
                <a:off x="3748345" y="1340434"/>
                <a:ext cx="1699183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257175">
                  <a:defRPr/>
                </a:pPr>
                <a:r>
                  <a:rPr lang="th-TH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สมรรถนะผู้นำ </a:t>
                </a:r>
                <a:endPara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 defTabSz="257175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(Leadership Competency)</a:t>
                </a:r>
                <a:endPara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" name="กลุ่ม 5"/>
            <p:cNvGrpSpPr/>
            <p:nvPr/>
          </p:nvGrpSpPr>
          <p:grpSpPr>
            <a:xfrm>
              <a:off x="209862" y="-17412"/>
              <a:ext cx="8829207" cy="4521331"/>
              <a:chOff x="209862" y="-17412"/>
              <a:chExt cx="8829207" cy="4521331"/>
            </a:xfrm>
          </p:grpSpPr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4194926" y="3943123"/>
                <a:ext cx="1298303" cy="2319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defTabSz="257175">
                  <a:defRPr/>
                </a:pPr>
                <a:endParaRPr lang="en-US" sz="10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4501083" y="2958310"/>
                <a:ext cx="721280" cy="4166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defTabSz="257175">
                  <a:defRPr/>
                </a:pPr>
                <a:endParaRPr lang="en-US" sz="10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180941" y="1901735"/>
                <a:ext cx="2958802" cy="26021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57175">
                  <a:defRPr/>
                </a:pPr>
                <a:endParaRPr lang="en-US" sz="10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6010755" y="359577"/>
                <a:ext cx="3028314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8517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defTabSz="257175" eaLnBrk="1" hangingPunct="1">
                  <a:spcBef>
                    <a:spcPct val="0"/>
                  </a:spcBef>
                  <a:defRPr/>
                </a:pPr>
                <a:r>
                  <a:rPr lang="th-TH" sz="1400" b="1" u="sng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สมรรถนะผู้นำ </a:t>
                </a:r>
                <a:r>
                  <a:rPr lang="th-TH" sz="1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หมายถึง คุณลักษณะ (ความรู้ ทักษะ และพฤติกรรม) ที่สะท้อนให้เห็นถึง ศักยภาพ</a:t>
                </a:r>
                <a:r>
                  <a:rPr lang="th-TH" sz="1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ของผู้บริหาร/ผู้นำใน</a:t>
                </a:r>
                <a:r>
                  <a:rPr lang="th-TH" sz="1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การบริหารจัดการลูกน้องให้ </a:t>
                </a:r>
                <a:r>
                  <a:rPr lang="th-TH" sz="1400" b="1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ปลดปล่อยศักยภาพที่แท้จริง และ</a:t>
                </a:r>
                <a:r>
                  <a:rPr lang="th-TH" sz="1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สามารถทำงานเพื่อบรรลุวัตถุประสงค์ขององค์กร</a:t>
                </a:r>
                <a:endParaRPr lang="th-TH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209862" y="-17412"/>
                <a:ext cx="2883166" cy="13849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434BC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defTabSz="257175" eaLnBrk="1" hangingPunct="1">
                  <a:spcBef>
                    <a:spcPct val="0"/>
                  </a:spcBef>
                  <a:defRPr/>
                </a:pPr>
                <a:r>
                  <a:rPr lang="th-TH" sz="1400" b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สมรรถนะหลัก </a:t>
                </a:r>
                <a:r>
                  <a:rPr lang="th-TH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หมายถึงคุณลักษณะ (ความรู้ ทักษะ และพฤติกรรม) ที่เจ้าหน้าที่ทุกคนใน องค์กรจำเป็นต้องมีไม่ว่าจะปฏิบัติงานในตำแหน่งใดก็ตาม สมรรถนะหลักจะเป็นตัวกำหนด หรือผลักดันให้องค์กรสามารถบรรลุผลสำเร็จตามวิสัยทัศน์ และพันธ์กิจ และเป้าหมายกลยุทธ์ในการดำเนินงานที่กำหนดไว้</a:t>
                </a:r>
                <a:endParaRPr lang="th-TH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" name="Down Arrow 47"/>
              <p:cNvSpPr/>
              <p:nvPr/>
            </p:nvSpPr>
            <p:spPr>
              <a:xfrm rot="6432412">
                <a:off x="3628013" y="1917514"/>
                <a:ext cx="523488" cy="511206"/>
              </a:xfrm>
              <a:prstGeom prst="downArrow">
                <a:avLst/>
              </a:prstGeom>
              <a:solidFill>
                <a:srgbClr val="043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" name="Down Arrow 46"/>
              <p:cNvSpPr/>
              <p:nvPr/>
            </p:nvSpPr>
            <p:spPr>
              <a:xfrm rot="13898671">
                <a:off x="5411365" y="1436598"/>
                <a:ext cx="523488" cy="442488"/>
              </a:xfrm>
              <a:prstGeom prst="downArrow">
                <a:avLst/>
              </a:prstGeom>
              <a:solidFill>
                <a:srgbClr val="FF85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3207473" y="2939860"/>
              <a:ext cx="2522119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 defTabSz="257175">
                <a:defRPr/>
              </a:pPr>
              <a:r>
                <a: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สมรรถนะกลุ่มงาน</a:t>
              </a:r>
              <a:endPara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 defTabSz="257175">
                <a:defRPr/>
              </a:pPr>
              <a:r>
                <a: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(Functional    Competency)</a:t>
              </a:r>
              <a:endPara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Down Arrow 47"/>
            <p:cNvSpPr/>
            <p:nvPr/>
          </p:nvSpPr>
          <p:spPr>
            <a:xfrm>
              <a:off x="4238954" y="3500093"/>
              <a:ext cx="523488" cy="38899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7477" y="173894"/>
            <a:ext cx="9056524" cy="4925347"/>
            <a:chOff x="92075" y="1074615"/>
            <a:chExt cx="9056524" cy="6326564"/>
          </a:xfrm>
        </p:grpSpPr>
        <p:graphicFrame>
          <p:nvGraphicFramePr>
            <p:cNvPr id="17" name="ไดอะแกรม 1"/>
            <p:cNvGraphicFramePr/>
            <p:nvPr/>
          </p:nvGraphicFramePr>
          <p:xfrm>
            <a:off x="1285852" y="1928802"/>
            <a:ext cx="6500858" cy="43339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18" name="คำบรรยายภาพแบบสี่เหลี่ยม 5"/>
            <p:cNvSpPr/>
            <p:nvPr/>
          </p:nvSpPr>
          <p:spPr>
            <a:xfrm>
              <a:off x="5643563" y="1074615"/>
              <a:ext cx="3286125" cy="1354262"/>
            </a:xfrm>
            <a:prstGeom prst="wedgeRectCallout">
              <a:avLst>
                <a:gd name="adj1" fmla="val -64143"/>
                <a:gd name="adj2" fmla="val 49673"/>
              </a:avLst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กำหนดตัวชี้วัด ค่าเป้าหมาย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จัดทำข้อตกลงกับผู้บังคับบัญชา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ณ ต้นรอบการประเมิน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9" name="คำบรรยายภาพแบบสี่เหลี่ยม 7"/>
            <p:cNvSpPr/>
            <p:nvPr/>
          </p:nvSpPr>
          <p:spPr>
            <a:xfrm>
              <a:off x="6793929" y="2643187"/>
              <a:ext cx="2354670" cy="2593639"/>
            </a:xfrm>
            <a:prstGeom prst="wedgeRectCallout">
              <a:avLst>
                <a:gd name="adj1" fmla="val -66894"/>
                <a:gd name="adj2" fmla="val -13258"/>
              </a:avLst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1. ผู้บังคับบัญชากำกับ ติดตาม ดูแลการทำงาน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2. ผู้ใต้บังคับบัญชารายงานผลการดำเนินงาน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0" name="คำบรรยายภาพแบบสี่เหลี่ยม 8"/>
            <p:cNvSpPr/>
            <p:nvPr/>
          </p:nvSpPr>
          <p:spPr>
            <a:xfrm>
              <a:off x="6160775" y="5486559"/>
              <a:ext cx="2864386" cy="1714501"/>
            </a:xfrm>
            <a:prstGeom prst="wedgeRectCallout">
              <a:avLst>
                <a:gd name="adj1" fmla="val -69914"/>
                <a:gd name="adj2" fmla="val -27596"/>
              </a:avLst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1. ผู้บังคับบัญชาให้คำปรึกษา สอนแนะงาน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2. ผู้ใต้บังคับบัญชาเรียนรู้และพัฒนาตนเอง พัฒนางาน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1" name="คำบรรยายภาพแบบสี่เหลี่ยม 9"/>
            <p:cNvSpPr/>
            <p:nvPr/>
          </p:nvSpPr>
          <p:spPr>
            <a:xfrm>
              <a:off x="99337" y="4354507"/>
              <a:ext cx="2821078" cy="3046672"/>
            </a:xfrm>
            <a:prstGeom prst="wedgeRectCallout">
              <a:avLst>
                <a:gd name="adj1" fmla="val 63094"/>
                <a:gd name="adj2" fmla="val 2446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1. ผู้ใต้บังคับบัญชารายงานผลการดำเนินงาน ประเมินตนเอง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2. ผู้บังคับบัญชาพิจารณาประเมินตามผลงานที่ทำได้จริงเทียบกับข้อตกลงที่จัดทำ ณ ต้นรอบการประเมิน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2" name="คำบรรยายภาพแบบสี่เหลี่ยม 10"/>
            <p:cNvSpPr/>
            <p:nvPr/>
          </p:nvSpPr>
          <p:spPr>
            <a:xfrm>
              <a:off x="92075" y="1074615"/>
              <a:ext cx="2468300" cy="2865391"/>
            </a:xfrm>
            <a:prstGeom prst="wedgeRectCallout">
              <a:avLst>
                <a:gd name="adj1" fmla="val 63330"/>
                <a:gd name="adj2" fmla="val 28393"/>
              </a:avLst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6565">
                <a:defRPr/>
              </a:pP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1. เลื่อนเงินเดือน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2. จัดสรรโบนัส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3. จัดสรรเงินรางวัล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4. ประกอบการคัดเลือกเพื่อเลื่อนตำแหน่งให้สูงขึ้น</a:t>
              </a: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defTabSz="456565">
                <a:defRPr/>
              </a:pPr>
              <a:endPara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4426452" y="3873500"/>
              <a:ext cx="184730" cy="47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 defTabSz="456565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th-TH" altLang="th-TH" sz="1800" b="1" dirty="0">
                <a:solidFill>
                  <a:srgbClr val="F3F3F2">
                    <a:lumMod val="10000"/>
                  </a:srgbClr>
                </a:solidFill>
                <a:latin typeface="Aqua Grotesque" pitchFamily="2" charset="0"/>
                <a:cs typeface="Circular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15845" y="2167806"/>
            <a:ext cx="1996748" cy="830882"/>
          </a:xfrm>
          <a:prstGeom prst="rect">
            <a:avLst/>
          </a:prstGeom>
          <a:noFill/>
        </p:spPr>
        <p:txBody>
          <a:bodyPr wrap="square" lIns="91324" tIns="45663" rIns="91324" bIns="45663" rtlCol="0">
            <a:spAutoFit/>
          </a:bodyPr>
          <a:lstStyle/>
          <a:p>
            <a:pPr algn="ctr" defTabSz="456565"/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ระบบบริหาร</a:t>
            </a:r>
            <a:b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ผลการปฏิบัติงาน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7504" y="985797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1) 	ภาวะผู้นำสหกรณ์ </a:t>
            </a:r>
            <a:b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Coop - Leadership)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2) 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ความประพฤติตามแบบฉบับผู้นำ</a:t>
            </a:r>
            <a:b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Leader - presences)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3) 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การมุ่งผลสัมฤทธิ์ </a:t>
            </a:r>
            <a:b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Getting Results)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4) 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การนำการเปลี่ยนแปลง </a:t>
            </a:r>
            <a:b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Driving Change)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5) 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ทักษะการสัมพันธ์กับบุคคลอื่น  </a:t>
            </a:r>
            <a:b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Interpersonal Skill)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6) 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พัฒนาสร้างสรรค์</a:t>
            </a:r>
            <a:b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Innovative Development)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ตัวชี้วัดสมรรถนะ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กรรมการ</a:t>
            </a:r>
            <a:endParaRPr lang="th-TH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2771800" y="985798"/>
            <a:ext cx="6096000" cy="4064000"/>
            <a:chOff x="2771800" y="985797"/>
            <a:chExt cx="6096000" cy="4064000"/>
          </a:xfrm>
        </p:grpSpPr>
        <p:graphicFrame>
          <p:nvGraphicFramePr>
            <p:cNvPr id="2" name="ไดอะแกรม 1"/>
            <p:cNvGraphicFramePr/>
            <p:nvPr/>
          </p:nvGraphicFramePr>
          <p:xfrm>
            <a:off x="2771800" y="98579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427984" y="2571750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ตัวชี้วัดสมรรถนะ</a:t>
              </a:r>
              <a:endPara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th-TH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กรรมการ สอ.</a:t>
              </a:r>
              <a:endPara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5856" y="-12215"/>
            <a:ext cx="5791200" cy="10287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พัฒนาระบบบริหารกรรมการ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357848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defTabSz="914400"/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1)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	ภาวะ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ผู้นำสหกรณ์ </a:t>
            </a:r>
            <a:b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Coop - Leadership)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 defTabSz="91440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2)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	ความ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ประพฤติตามแบบฉบับ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ผู้นำ</a:t>
            </a:r>
            <a:b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Leader -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presences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 defTabSz="91440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3)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	การ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มุ่งผลสัมฤทธิ์ </a:t>
            </a:r>
            <a:b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Getting Results)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 defTabSz="91440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4)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	การ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นำการเปลี่ยนแปลง </a:t>
            </a:r>
            <a:b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Driving Change)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 defTabSz="91440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5)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	ทักษะ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การสัมพันธ์กับบุคคลอื่น  </a:t>
            </a:r>
            <a:b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Interpersonal Skill)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9875" indent="-269875" defTabSz="91440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6) </a:t>
            </a: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	พัฒนาสร้างสรรค์</a:t>
            </a:r>
            <a:b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 </a:t>
            </a: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Innovative Development)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869095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ตัวชี้วัดสมรรถนะกรรมการ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ากบาท 7"/>
          <p:cNvSpPr/>
          <p:nvPr/>
        </p:nvSpPr>
        <p:spPr>
          <a:xfrm>
            <a:off x="3707904" y="2283718"/>
            <a:ext cx="792088" cy="720080"/>
          </a:xfrm>
          <a:prstGeom prst="plus">
            <a:avLst>
              <a:gd name="adj" fmla="val 385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3821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คำรับรองการปฏิบัติงาน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คำบรรยายภาพแบบลูกศรขึ้น 12"/>
          <p:cNvSpPr/>
          <p:nvPr/>
        </p:nvSpPr>
        <p:spPr>
          <a:xfrm>
            <a:off x="4490981" y="3250674"/>
            <a:ext cx="3600400" cy="1296144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ระบบบริหาร</a:t>
            </a:r>
            <a:b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ผลการปฏิบัติงานของกรรมการ</a:t>
            </a: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662"/>
            <a:ext cx="9144000" cy="49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 txBox="1"/>
          <p:nvPr/>
        </p:nvSpPr>
        <p:spPr>
          <a:xfrm>
            <a:off x="1259632" y="1059588"/>
            <a:ext cx="6120680" cy="3096343"/>
          </a:xfrm>
          <a:prstGeom prst="rect">
            <a:avLst/>
          </a:prstGeom>
        </p:spPr>
        <p:txBody>
          <a:bodyPr>
            <a:noAutofit/>
          </a:bodyPr>
          <a:lstStyle>
            <a:lvl1pPr marL="176530" indent="-176530" algn="l" defTabSz="706755" rtl="0" eaLnBrk="1" latinLnBrk="0" hangingPunct="1">
              <a:lnSpc>
                <a:spcPct val="90000"/>
              </a:lnSpc>
              <a:spcBef>
                <a:spcPts val="77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3285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6980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0675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35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7430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0490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04185" indent="-176530" algn="l" defTabSz="706755" rtl="0" eaLnBrk="1" latinLnBrk="0" hangingPunct="1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ไม่สำคัญว่าจะจัดสรรปันผลเท่าไร</a:t>
            </a:r>
            <a:endParaRPr lang="th-TH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ไม่สำคัญว่าจะจ่ายเฉลี่ยคืนเท่าไร</a:t>
            </a:r>
            <a:endParaRPr lang="th-TH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ไม่สำคัญว่าจะให้ดอกเบี้ยเงินฝากเท่าไร</a:t>
            </a:r>
            <a:endParaRPr lang="th-TH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ไม่สำคัญว่าจะเรียกดอกเบี้ยเงินกู้เท่าไร</a:t>
            </a:r>
            <a:endParaRPr lang="th-TH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สำคัญอยู่ที่ว่า ผลประโยชน์จากการบริหารสหกรณ์กระจายให้กับทุกคนทุกกลุ่มอย่างเท่าเทียมเป็นธรรมหรือเปล่า </a:t>
            </a:r>
            <a:endParaRPr lang="th-TH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สำคัญอยู่ที่ว่า กรรมการทำงานเต็มที่อย่างชาญฉลาดหรือยัง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" y="675182"/>
            <a:ext cx="3995936" cy="22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60" y="51472"/>
            <a:ext cx="7886700" cy="994172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กรอบวัฒนธรรมทาง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ธุรกิจของ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สอ.พช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สหกรณ์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1524000" y="825374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58708" y="999218"/>
            <a:ext cx="2231576" cy="1569596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อุดมการณ์สหกรณ์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ค่านิยมสหกรณ์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หลักการสหกรณ์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วิธีการสหกรณ์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22" y="3429491"/>
            <a:ext cx="5442390" cy="1569596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pPr defTabSz="914400"/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เกณฑ์มาตรฐานการบริหารจัดการ สอ.ของ </a:t>
            </a:r>
            <a:r>
              <a:rPr lang="th-TH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ชสอ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.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  <a:p>
            <a:pPr defTabSz="914400"/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เกณฑ์คุณภาพการควบคุมภายในสหกรณ์ ของกรมตรวจฯ 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  <a:p>
            <a:pPr defTabSz="914400"/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เกณฑ์วิเคราะห์อัตราส่วนทางการเงิน  (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camel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)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  <a:p>
            <a:pPr defTabSz="914400"/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เกณฑ์ประเมินสหกรณ์ดีเด่น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แห่งชาติ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68" y="256887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6831" y="141480"/>
            <a:ext cx="5199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Proposition Canvas</a:t>
            </a:r>
            <a:endParaRPr lang="en-U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แผนภาพการสร้างคุณค่า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3562694" y="1763851"/>
            <a:ext cx="4058732" cy="2982673"/>
            <a:chOff x="3562691" y="2351782"/>
            <a:chExt cx="4058732" cy="3976892"/>
          </a:xfrm>
        </p:grpSpPr>
        <p:sp>
          <p:nvSpPr>
            <p:cNvPr id="11" name="TextBox 10"/>
            <p:cNvSpPr txBox="1"/>
            <p:nvPr/>
          </p:nvSpPr>
          <p:spPr>
            <a:xfrm>
              <a:off x="3672354" y="2351782"/>
              <a:ext cx="2042477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Gains</a:t>
              </a:r>
              <a:endPara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th-TH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สิ่งที่ลูกค้าคาดหวังที่จะได้รับจากสินค้าและบริการ</a:t>
              </a:r>
              <a:endPara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4829" y="3301579"/>
              <a:ext cx="1906594" cy="2010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Customer jobs</a:t>
              </a:r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th-TH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สิ่งที่ลูกค้าทำหรือปัญหาที่ต้องแก้ไข </a:t>
              </a:r>
              <a:endPara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2691" y="4523054"/>
              <a:ext cx="1827454" cy="180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Pains</a:t>
              </a:r>
              <a:endPara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th-TH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สิ่งที่ลูกค้าไม่ชอบหรือต้องการจะหนีจาก </a:t>
              </a:r>
              <a:r>
                <a:rPr lang="en-US" sz="1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customer jobs</a:t>
              </a:r>
              <a:endPara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3059832" y="1545636"/>
            <a:ext cx="4320000" cy="3240000"/>
            <a:chOff x="3059832" y="2060848"/>
            <a:chExt cx="4320000" cy="4320000"/>
          </a:xfrm>
        </p:grpSpPr>
        <p:sp>
          <p:nvSpPr>
            <p:cNvPr id="7" name="วงรี 6"/>
            <p:cNvSpPr/>
            <p:nvPr/>
          </p:nvSpPr>
          <p:spPr>
            <a:xfrm>
              <a:off x="3059832" y="2060848"/>
              <a:ext cx="4320000" cy="43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4724832" y="3725848"/>
              <a:ext cx="990000" cy="990000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10" name="ตัวเชื่อมต่อตรง 9"/>
            <p:cNvCxnSpPr>
              <a:stCxn id="7" idx="7"/>
              <a:endCxn id="8" idx="7"/>
            </p:cNvCxnSpPr>
            <p:nvPr/>
          </p:nvCxnSpPr>
          <p:spPr>
            <a:xfrm flipH="1">
              <a:off x="5569850" y="2693498"/>
              <a:ext cx="1177334" cy="11773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>
              <a:stCxn id="8" idx="5"/>
              <a:endCxn id="7" idx="5"/>
            </p:cNvCxnSpPr>
            <p:nvPr/>
          </p:nvCxnSpPr>
          <p:spPr>
            <a:xfrm>
              <a:off x="5569850" y="4570865"/>
              <a:ext cx="1177334" cy="11773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>
              <a:stCxn id="8" idx="2"/>
              <a:endCxn id="7" idx="2"/>
            </p:cNvCxnSpPr>
            <p:nvPr/>
          </p:nvCxnSpPr>
          <p:spPr>
            <a:xfrm flipH="1">
              <a:off x="3059832" y="4220848"/>
              <a:ext cx="1665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07504" y="680114"/>
            <a:ext cx="2464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2600" y="3050005"/>
            <a:ext cx="1386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งานตามหน้าที่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งานทางสังคม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งานส่วนบุคคล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งานสนับสนุน</a:t>
            </a:r>
            <a:endParaRPr lang="th-TH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438" y="3823918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ผลลัพธ์ไม่เป็นไปตามต้องการ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อุปสรรคหรือสิ่งที่ขัดขวางความสำเร็จ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ความเสี่ยงหรือสิ่งที่ส่งผลเชิงลบ</a:t>
            </a:r>
            <a:endParaRPr lang="th-TH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2573" y="1011523"/>
            <a:ext cx="244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สิ่งที่ได้รับจำเป็นต้องมี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สิ่งที่ได้รับตามความคาดหวัง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สิ่งที่ได้รับตามความปรารถนา 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สิ่งที่ได้รับเกินความคาดหวัง   </a:t>
            </a:r>
            <a:endParaRPr lang="th-TH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6831" y="141480"/>
            <a:ext cx="5199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Proposition Canvas</a:t>
            </a:r>
            <a:endParaRPr lang="en-U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แผนภาพการสร้างคุณค่า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7527"/>
            <a:ext cx="1527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</a:t>
            </a:r>
            <a:b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กลุ่ม 26"/>
          <p:cNvGrpSpPr/>
          <p:nvPr/>
        </p:nvGrpSpPr>
        <p:grpSpPr>
          <a:xfrm>
            <a:off x="2664328" y="1275631"/>
            <a:ext cx="5868112" cy="3744415"/>
            <a:chOff x="1691680" y="1772815"/>
            <a:chExt cx="5868112" cy="4992553"/>
          </a:xfrm>
        </p:grpSpPr>
        <p:sp>
          <p:nvSpPr>
            <p:cNvPr id="3" name="TextBox 2"/>
            <p:cNvSpPr txBox="1"/>
            <p:nvPr/>
          </p:nvSpPr>
          <p:spPr>
            <a:xfrm>
              <a:off x="4391440" y="1857023"/>
              <a:ext cx="2771768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ตอบโจทย์ </a:t>
              </a:r>
              <a:r>
                <a:rPr lang="en-US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Gains</a:t>
              </a:r>
              <a:endPara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Gain Creators</a:t>
              </a:r>
              <a:endPara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r>
                <a:rPr lang="th-TH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การตอบสนองความต้องการของลูกค้าที่เกินจากสิ่งที่ลูกค้าคาดหวัง </a:t>
              </a:r>
              <a:endPara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1243" y="5087373"/>
              <a:ext cx="2880320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ตอบโจทย์ </a:t>
              </a:r>
              <a:r>
                <a:rPr lang="en-US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Pains</a:t>
              </a:r>
              <a:endPara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Pains Relievers</a:t>
              </a:r>
              <a:endPara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r>
                <a:rPr lang="th-TH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การตอบสนองปัญหาที่ลูกค้ามักเจอและตอบโจทย์การแก้ไขให้ลูกค้าได้อย่างถูกต้อง</a:t>
              </a:r>
              <a:endPara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14" name="กลุ่ม 13"/>
            <p:cNvGrpSpPr/>
            <p:nvPr/>
          </p:nvGrpSpPr>
          <p:grpSpPr>
            <a:xfrm>
              <a:off x="1691680" y="1772815"/>
              <a:ext cx="5868112" cy="4992553"/>
              <a:chOff x="2699792" y="1772815"/>
              <a:chExt cx="4860000" cy="4992553"/>
            </a:xfrm>
          </p:grpSpPr>
          <p:sp>
            <p:nvSpPr>
              <p:cNvPr id="8" name="สี่เหลี่ยมผืนผ้า 7"/>
              <p:cNvSpPr/>
              <p:nvPr/>
            </p:nvSpPr>
            <p:spPr>
              <a:xfrm>
                <a:off x="2699792" y="1772815"/>
                <a:ext cx="4860000" cy="4992553"/>
              </a:xfrm>
              <a:prstGeom prst="rect">
                <a:avLst/>
              </a:prstGeom>
              <a:noFill/>
              <a:ln w="8255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6375" y="3416424"/>
                <a:ext cx="1267428" cy="156590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</p:grpSp>
        <p:cxnSp>
          <p:nvCxnSpPr>
            <p:cNvPr id="13" name="ตัวเชื่อมต่อตรง 12"/>
            <p:cNvCxnSpPr>
              <a:stCxn id="9" idx="3"/>
              <a:endCxn id="8" idx="3"/>
            </p:cNvCxnSpPr>
            <p:nvPr/>
          </p:nvCxnSpPr>
          <p:spPr>
            <a:xfrm>
              <a:off x="5886307" y="4199377"/>
              <a:ext cx="1673485" cy="697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707451" y="2914874"/>
              <a:ext cx="2522625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ตอบโจทย์ </a:t>
              </a:r>
              <a:r>
                <a:rPr lang="en-US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Customer jobs</a:t>
              </a:r>
              <a:endPara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Products &amp; Services </a:t>
              </a:r>
              <a:endPara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r>
                <a:rPr lang="th-TH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มีคุณสมบัติและคุณลักษณะอย่างไร จุดแข็งที่เหนือกว่าคู่แข่งคืออะไร และประโยชน์ที่ลูกค้าจะได้รับจากการใช้สินค้าและบริการคืออะไร </a:t>
              </a:r>
              <a:endPara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16" name="ตัวเชื่อมต่อตรง 15"/>
            <p:cNvCxnSpPr/>
            <p:nvPr/>
          </p:nvCxnSpPr>
          <p:spPr>
            <a:xfrm>
              <a:off x="2411760" y="1772816"/>
              <a:ext cx="1944216" cy="18722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H="1">
              <a:off x="2411760" y="5013176"/>
              <a:ext cx="1944216" cy="16196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030"/>
            <a:ext cx="8682026" cy="340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15"/>
            <a:ext cx="8964488" cy="18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6660232" y="1419624"/>
            <a:ext cx="248376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ชั้น 1 และ 2 ≥ 60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ชั้น 1 ≥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45%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65325" y="1966069"/>
            <a:ext cx="1898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วิสัยทัศน์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436096" y="3147814"/>
            <a:ext cx="3384376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2771800" y="3363838"/>
            <a:ext cx="22322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395536" y="3394758"/>
            <a:ext cx="1728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3" y="2002510"/>
            <a:ext cx="3384000" cy="21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03" y="1889623"/>
            <a:ext cx="3420000" cy="228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กลุ่ม 7"/>
          <p:cNvGrpSpPr/>
          <p:nvPr/>
        </p:nvGrpSpPr>
        <p:grpSpPr>
          <a:xfrm>
            <a:off x="3707904" y="2596574"/>
            <a:ext cx="1800200" cy="918102"/>
            <a:chOff x="3995936" y="4958471"/>
            <a:chExt cx="1800200" cy="1224136"/>
          </a:xfrm>
        </p:grpSpPr>
        <p:cxnSp>
          <p:nvCxnSpPr>
            <p:cNvPr id="5" name="ตัวเชื่อมต่อตรง 4"/>
            <p:cNvCxnSpPr/>
            <p:nvPr/>
          </p:nvCxnSpPr>
          <p:spPr>
            <a:xfrm>
              <a:off x="3995936" y="5534535"/>
              <a:ext cx="1800200" cy="53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หัวใจ 2"/>
            <p:cNvSpPr/>
            <p:nvPr/>
          </p:nvSpPr>
          <p:spPr>
            <a:xfrm>
              <a:off x="4234261" y="4958471"/>
              <a:ext cx="1368152" cy="1224136"/>
            </a:xfrm>
            <a:prstGeom prst="hear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 smtClean="0">
                  <a:solidFill>
                    <a:srgbClr val="F7964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endParaRPr lang="th-TH" sz="40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5243" y="4204874"/>
            <a:ext cx="1079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</a:t>
            </a:r>
            <a:b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7971" y="4216783"/>
            <a:ext cx="170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6831" y="141480"/>
            <a:ext cx="5199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Proposition Canvas</a:t>
            </a:r>
            <a:endParaRPr lang="en-U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แผนภาพการสร้างคุณค่า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70" y="1167836"/>
            <a:ext cx="4015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การหาจุดที่พอดิบพอดีของการสร้างคุณค่า</a:t>
            </a:r>
            <a:b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ของสินค้าและบริการ (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ตัวแทนเนื้อหา 2"/>
          <p:cNvSpPr txBox="1"/>
          <p:nvPr/>
        </p:nvSpPr>
        <p:spPr>
          <a:xfrm>
            <a:off x="3389607" y="4092560"/>
            <a:ext cx="2736304" cy="84781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prstClr val="black"/>
                </a:solidFill>
              </a:rPr>
              <a:t>Problem-Solution Fit   </a:t>
            </a:r>
            <a:endParaRPr lang="en-US" sz="2000" b="1" smtClean="0">
              <a:solidFill>
                <a:prstClr val="black"/>
              </a:solidFill>
            </a:endParaRPr>
          </a:p>
          <a:p>
            <a:r>
              <a:rPr lang="en-US" sz="2000" b="1" smtClean="0">
                <a:solidFill>
                  <a:prstClr val="black"/>
                </a:solidFill>
              </a:rPr>
              <a:t>Product-Market Fit</a:t>
            </a:r>
            <a:endParaRPr lang="en-US" sz="2000" b="1" smtClean="0">
              <a:solidFill>
                <a:prstClr val="black"/>
              </a:solidFill>
            </a:endParaRPr>
          </a:p>
          <a:p>
            <a:r>
              <a:rPr lang="en-US" sz="2000" b="1" smtClean="0">
                <a:solidFill>
                  <a:prstClr val="black"/>
                </a:solidFill>
              </a:rPr>
              <a:t>Business Model Fit </a:t>
            </a:r>
            <a:endParaRPr lang="th-TH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" y="1908967"/>
            <a:ext cx="4051818" cy="227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กลุ่ม 7"/>
          <p:cNvGrpSpPr/>
          <p:nvPr/>
        </p:nvGrpSpPr>
        <p:grpSpPr>
          <a:xfrm>
            <a:off x="3707905" y="2596580"/>
            <a:ext cx="1800200" cy="918102"/>
            <a:chOff x="3995936" y="4958471"/>
            <a:chExt cx="1800200" cy="1224136"/>
          </a:xfrm>
        </p:grpSpPr>
        <p:cxnSp>
          <p:nvCxnSpPr>
            <p:cNvPr id="5" name="ตัวเชื่อมต่อตรง 4"/>
            <p:cNvCxnSpPr/>
            <p:nvPr/>
          </p:nvCxnSpPr>
          <p:spPr>
            <a:xfrm>
              <a:off x="3995936" y="5534535"/>
              <a:ext cx="1800200" cy="53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หัวใจ 2"/>
            <p:cNvSpPr/>
            <p:nvPr/>
          </p:nvSpPr>
          <p:spPr>
            <a:xfrm>
              <a:off x="4234261" y="4958471"/>
              <a:ext cx="1368152" cy="1224136"/>
            </a:xfrm>
            <a:prstGeom prst="hear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endParaRPr lang="th-TH" sz="4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06861" y="141497"/>
            <a:ext cx="5199311" cy="1077153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Proposition Canvas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แผนภาพการสร้างคุณค่า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32" y="1113623"/>
            <a:ext cx="4652110" cy="954043"/>
          </a:xfrm>
          <a:prstGeom prst="rect">
            <a:avLst/>
          </a:prstGeom>
          <a:noFill/>
        </p:spPr>
        <p:txBody>
          <a:bodyPr wrap="none" lIns="91378" tIns="45688" rIns="91378" bIns="45688" rtlCol="0">
            <a:spAutoFit/>
          </a:bodyPr>
          <a:lstStyle/>
          <a:p>
            <a:pPr defTabSz="914400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การหาจุดที่พอดิบพอดีของการสร้างคุณค่า</a:t>
            </a:r>
            <a:b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ของสินค้าและบริการ (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ตัวแทนเนื้อหา 2"/>
          <p:cNvSpPr txBox="1"/>
          <p:nvPr/>
        </p:nvSpPr>
        <p:spPr>
          <a:xfrm>
            <a:off x="3389607" y="4092560"/>
            <a:ext cx="2736304" cy="847818"/>
          </a:xfrm>
          <a:prstGeom prst="rect">
            <a:avLst/>
          </a:prstGeom>
        </p:spPr>
        <p:txBody>
          <a:bodyPr lIns="91378" tIns="45688" rIns="91378" bIns="45688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black"/>
                </a:solidFill>
              </a:rPr>
              <a:t>Problem-Solution Fit   </a:t>
            </a:r>
            <a:endParaRPr lang="en-US" sz="2000" b="1">
              <a:solidFill>
                <a:prstClr val="black"/>
              </a:solidFill>
            </a:endParaRPr>
          </a:p>
          <a:p>
            <a:r>
              <a:rPr lang="en-US" sz="2000" b="1">
                <a:solidFill>
                  <a:prstClr val="black"/>
                </a:solidFill>
              </a:rPr>
              <a:t>Product-Market Fit</a:t>
            </a:r>
            <a:endParaRPr lang="en-US" sz="2000" b="1">
              <a:solidFill>
                <a:prstClr val="black"/>
              </a:solidFill>
            </a:endParaRPr>
          </a:p>
          <a:p>
            <a:r>
              <a:rPr lang="en-US" sz="2000" b="1">
                <a:solidFill>
                  <a:prstClr val="black"/>
                </a:solidFill>
              </a:rPr>
              <a:t>Business Model Fit </a:t>
            </a:r>
            <a:endParaRPr lang="th-TH" sz="20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4" y="1383623"/>
            <a:ext cx="3794122" cy="25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39447"/>
            <a:ext cx="14630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00002" y="897565"/>
              <a:ext cx="8892480" cy="4201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8496"/>
                    <a:gridCol w="1778496"/>
                    <a:gridCol w="889248"/>
                    <a:gridCol w="889248"/>
                    <a:gridCol w="1778496"/>
                    <a:gridCol w="1778496"/>
                  </a:tblGrid>
                  <a:tr h="398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เครือข่ายพันธมิตร</a:t>
                          </a:r>
                          <a:endParaRPr lang="th-TH" sz="1400" b="1" dirty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กิจกรรมหลัก</a:t>
                          </a:r>
                          <a:endParaRPr lang="th-TH" sz="1400" b="1" dirty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คุณค่าบริการ</a:t>
                          </a: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 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ความสัมพันธ์กับลูกค้า</a:t>
                          </a:r>
                          <a:endParaRPr lang="th-TH" sz="1400" b="1" dirty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กลุ่มลูกค้า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060657">
                    <a:tc rowSpan="3"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เครือข่ายแจ้งวัฒนะ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ชุมนุม สอ.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เครือข่ายสหกรณ์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ธนาคารกรุงไทย/ออมสิน/กรุงเทพ/</a:t>
                          </a:r>
                          <a:r>
                            <a:rPr lang="th-TH" sz="1400" b="1" baseline="0" dirty="0" err="1" smtClean="0">
                              <a:effectLst/>
                              <a:latin typeface="Cordia New" panose="020B0304020202020204" pitchFamily="34" charset="-34"/>
                            </a:rPr>
                            <a:t>ธกส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.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กรมการพัฒนาชุมชน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กรมส่งเสริมสหกรณ์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กรมตรวจบัญชีสหกรณ์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ให้กู้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รับฝาก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ลงทุน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สวัสดิการ</a:t>
                          </a:r>
                          <a:endParaRPr lang="en-US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pPr marL="176530" indent="-17653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err="1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อัต</a:t>
                          </a: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ลักษณ์</a:t>
                          </a:r>
                          <a:r>
                            <a:rPr lang="th-TH" sz="1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สหกรณ์</a:t>
                          </a:r>
                          <a:endParaRPr lang="en-US" sz="1400" b="1" baseline="0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6530" indent="-17653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ความพึงพอใจของสมาชิก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6530" indent="-17653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Customer value Proposition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Browallia New" panose="020B0604020202020204" pitchFamily="34" charset="-34"/>
                              <a:cs typeface="Browallia New" panose="020B0604020202020204" pitchFamily="34" charset="-34"/>
                            </a:rPr>
                            <a:t>“องค์กรทันสมัยโดดเด่น</a:t>
                          </a:r>
                          <a:r>
                            <a:rPr lang="th-TH" sz="14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Browallia New" panose="020B0604020202020204" pitchFamily="34" charset="-34"/>
                              <a:cs typeface="Browallia New" panose="020B0604020202020204" pitchFamily="34" charset="-34"/>
                            </a:rPr>
                            <a:t> เป็นที่ประจักษ์ เพื่อความมั่นคงของสมาชิกอย่างยั่งยืน”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Browallia New" panose="020B0604020202020204" pitchFamily="34" charset="-34"/>
                            <a:cs typeface="Browallia New" panose="020B06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 h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ผู้แทนสมาชิก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การประชุมใหญ่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โครงการส่งเสริม </a:t>
                          </a:r>
                          <a:r>
                            <a:rPr lang="th-TH" sz="1400" b="1" baseline="0" dirty="0" err="1" smtClean="0">
                              <a:effectLst/>
                              <a:latin typeface="Cordia New" panose="020B0304020202020204" pitchFamily="34" charset="-34"/>
                            </a:rPr>
                            <a:t>คสพ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.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95250" indent="-952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สมาชิกสามัญ (ข้าราชการ/ลูกจ้างกรมการพัฒนาชุมชน เจ้าหน้าที่สหกรณ์</a:t>
                          </a:r>
                          <a:r>
                            <a:rPr lang="en-US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)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95250" indent="-952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สมาชิกสมทบ  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95250" indent="-95250">
                            <a:buFont typeface="Arial" panose="020B0604020202020204" pitchFamily="34" charset="0"/>
                            <a:buChar char="•"/>
                          </a:pP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1994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ทรัพยากรหลัก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 gridSpan="2">
                      <a:tcPr/>
                    </a:tc>
                    <a:tc vMerge="1"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ช่องทางเข้าถึงลูกค้า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946404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หุ้น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เงินรับฝาก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เงินกู้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 gridSpan="2">
                      <a:tcPr/>
                    </a:tc>
                    <a:tc vMerge="1" h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Social media </a:t>
                          </a:r>
                          <a:endParaRPr lang="en-US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เอกสารทางไปรษณีย์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ตัวแทนสหกรณ์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เคาน์เตอร์บริการ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298336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โครงสร้างค่าใช้จ่าย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โครงสร้างรายได้หลัก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5860">
                    <a:tc gridSpan="3"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ปันผล </a:t>
                          </a:r>
                          <a14:m>
                            <m:oMath xmlns:m="http://schemas.openxmlformats.org/officeDocument/2006/math">
                              <m:r>
                                <a:rPr lang="th-TH" sz="1400" b="1" i="1" smtClean="0">
                                  <a:effectLst/>
                                  <a:latin typeface="Cambria Math" panose="02040503050406030204"/>
                                  <a:ea typeface="Cambria Math" panose="02040503050406030204"/>
                                </a:rPr>
                                <m:t>≥ </m:t>
                              </m:r>
                            </m:oMath>
                          </a14:m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6.00                               (70.35</a:t>
                          </a:r>
                          <a:r>
                            <a:rPr lang="en-US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%)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ดอกเบี้ยเงินรับฝาก </a:t>
                          </a:r>
                          <a14:m>
                            <m:oMath xmlns:m="http://schemas.openxmlformats.org/officeDocument/2006/math">
                              <m:r>
                                <a:rPr lang="th-TH" sz="1400" b="1" i="1" baseline="0" smtClean="0">
                                  <a:effectLst/>
                                  <a:latin typeface="Cambria Math" panose="02040503050406030204"/>
                                  <a:ea typeface="Cambria Math" panose="02040503050406030204"/>
                                </a:rPr>
                                <m:t>≅</m:t>
                              </m:r>
                            </m:oMath>
                          </a14:m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3.30               (28.06</a:t>
                          </a:r>
                          <a:r>
                            <a:rPr lang="en-US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%)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ค่าใช้จ่ายบริหาร 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  <a:sym typeface="Symbol" panose="05050102010706020507"/>
                            </a:rPr>
                            <a:t> 50 ลบ/ปี 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  <a:sym typeface="Symbol" panose="05050102010706020507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  <a:sym typeface="Symbol" panose="05050102010706020507"/>
                            </a:rPr>
                            <a:t>สวัสดิการสมาชิก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  <a:sym typeface="Symbol" panose="05050102010706020507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สาธารณะประโยชน์</a:t>
                          </a:r>
                          <a:endParaRPr lang="en-US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ดอกเบี้ยจากเงินให้กู้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(ดอกเบี้ยเฉลี่ย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  <a:sym typeface="Symbol" panose="05050102010706020507"/>
                            </a:rPr>
                            <a:t>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 6.82)  (91.83</a:t>
                          </a:r>
                          <a:r>
                            <a:rPr lang="en-US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%)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ดอกเบี้ยจากการลงทุน </a:t>
                          </a:r>
                          <a:r>
                            <a:rPr lang="en-US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                              (8.17%)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รายได้อื่น ๆ 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00002" y="897565"/>
              <a:ext cx="8892480" cy="4201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8496"/>
                    <a:gridCol w="1778496"/>
                    <a:gridCol w="889248"/>
                    <a:gridCol w="889248"/>
                    <a:gridCol w="1778496"/>
                    <a:gridCol w="1778496"/>
                  </a:tblGrid>
                  <a:tr h="398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เครือข่ายพันธมิตร</a:t>
                          </a:r>
                          <a:endParaRPr lang="th-TH" sz="1400" b="1" dirty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กิจกรรมหลัก</a:t>
                          </a:r>
                          <a:endParaRPr lang="th-TH" sz="1400" b="1" dirty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คุณค่าบริการ</a:t>
                          </a: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 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ความสัมพันธ์กับลูกค้า</a:t>
                          </a:r>
                          <a:endParaRPr lang="th-TH" sz="1400" b="1" dirty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กลุ่มลูกค้า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060657">
                    <a:tc rowSpan="3"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เครือข่ายแจ้งวัฒนะ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ชุมนุม สอ.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เครือข่ายสหกรณ์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ธนาคารกรุงไทย/ออมสิน/กรุงเทพ/</a:t>
                          </a:r>
                          <a:r>
                            <a:rPr lang="th-TH" sz="1400" b="1" baseline="0" dirty="0" err="1" smtClean="0">
                              <a:effectLst/>
                              <a:latin typeface="Cordia New" panose="020B0304020202020204" pitchFamily="34" charset="-34"/>
                            </a:rPr>
                            <a:t>ธกส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.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กรมการพัฒนาชุมชน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กรมส่งเสริมสหกรณ์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กรมตรวจบัญชีสหกรณ์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ให้กู้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รับฝาก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ลงทุน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7800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สวัสดิการ</a:t>
                          </a:r>
                          <a:endParaRPr lang="en-US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pPr marL="176530" indent="-17653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err="1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อัต</a:t>
                          </a: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ลักษณ์</a:t>
                          </a:r>
                          <a:r>
                            <a:rPr lang="th-TH" sz="1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สหกรณ์</a:t>
                          </a:r>
                          <a:endParaRPr lang="en-US" sz="1400" b="1" baseline="0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6530" indent="-17653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ความพึงพอใจของสมาชิก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176530" indent="-17653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Customer value Proposition</a:t>
                          </a:r>
                          <a:endParaRPr lang="th-TH" sz="1400" b="1" dirty="0" smtClean="0">
                            <a:solidFill>
                              <a:schemeClr val="tx1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Browallia New" panose="020B0604020202020204" pitchFamily="34" charset="-34"/>
                              <a:cs typeface="Browallia New" panose="020B0604020202020204" pitchFamily="34" charset="-34"/>
                            </a:rPr>
                            <a:t>“องค์กรทันสมัยโดดเด่น</a:t>
                          </a:r>
                          <a:r>
                            <a:rPr lang="th-TH" sz="14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Browallia New" panose="020B0604020202020204" pitchFamily="34" charset="-34"/>
                              <a:cs typeface="Browallia New" panose="020B0604020202020204" pitchFamily="34" charset="-34"/>
                            </a:rPr>
                            <a:t> เป็นที่ประจักษ์ เพื่อความมั่นคงของสมาชิกอย่างยั่งยืน”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Browallia New" panose="020B0604020202020204" pitchFamily="34" charset="-34"/>
                            <a:cs typeface="Browallia New" panose="020B06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 h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ผู้แทนสมาชิก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การประชุมใหญ่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โครงการส่งเสริม </a:t>
                          </a:r>
                          <a:r>
                            <a:rPr lang="th-TH" sz="1400" b="1" baseline="0" dirty="0" err="1" smtClean="0">
                              <a:effectLst/>
                              <a:latin typeface="Cordia New" panose="020B0304020202020204" pitchFamily="34" charset="-34"/>
                            </a:rPr>
                            <a:t>คสพ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.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95250" indent="-952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สมาชิกสามัญ (ข้าราชการ/ลูกจ้างกรมการพัฒนาชุมชน เจ้าหน้าที่สหกรณ์</a:t>
                          </a:r>
                          <a:r>
                            <a:rPr lang="en-US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)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95250" indent="-952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สมาชิกสมทบ  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pPr marL="95250" indent="-95250">
                            <a:buFont typeface="Arial" panose="020B0604020202020204" pitchFamily="34" charset="0"/>
                            <a:buChar char="•"/>
                          </a:pP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1994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rdia New" panose="020B0304020202020204" pitchFamily="34" charset="-34"/>
                            </a:rPr>
                            <a:t>ทรัพยากรหลัก</a:t>
                          </a:r>
                          <a:endParaRPr lang="th-TH" sz="1400" b="1" dirty="0">
                            <a:solidFill>
                              <a:srgbClr val="FF0000"/>
                            </a:solidFill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 gridSpan="2">
                      <a:tcPr/>
                    </a:tc>
                    <a:tc vMerge="1"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ช่องทางเข้าถึงลูกค้า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946404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หุ้น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เงินรับฝาก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เงินกู้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 gridSpan="2">
                      <a:tcPr/>
                    </a:tc>
                    <a:tc vMerge="1" h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Social media </a:t>
                          </a:r>
                          <a:endParaRPr lang="en-US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เอกสารทางไปรษณีย์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ตัวแทนสหกรณ์</a:t>
                          </a:r>
                          <a:endParaRPr lang="th-TH" sz="1400" b="1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เคาน์เตอร์บริการ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298336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โครงสร้างค่าใช้จ่าย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โครงสร้างรายได้หลัก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5860">
                    <a:tc gridSpan="3"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 hMerge="1">
                      <a:tcPr/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th-TH" sz="1400" b="1" dirty="0" smtClean="0">
                              <a:effectLst/>
                              <a:latin typeface="Cordia New" panose="020B0304020202020204" pitchFamily="34" charset="-34"/>
                            </a:rPr>
                            <a:t>ดอกเบี้ยจากเงินให้กู้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(ดอกเบี้ยเฉลี่ย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  <a:sym typeface="Symbol" panose="05050102010706020507"/>
                            </a:rPr>
                            <a:t></a:t>
                          </a:r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 6.82)  (91.83</a:t>
                          </a:r>
                          <a:r>
                            <a:rPr lang="en-US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%)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ดอกเบี้ยจากการลงทุน </a:t>
                          </a:r>
                          <a:r>
                            <a:rPr lang="en-US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                               (8.17%)</a:t>
                          </a:r>
                          <a:endParaRPr lang="th-TH" sz="1400" b="1" baseline="0" dirty="0" smtClean="0">
                            <a:effectLst/>
                            <a:latin typeface="Cordia New" panose="020B0304020202020204" pitchFamily="34" charset="-34"/>
                          </a:endParaRPr>
                        </a:p>
                        <a:p>
                          <a:r>
                            <a:rPr lang="th-TH" sz="1400" b="1" baseline="0" dirty="0" smtClean="0">
                              <a:effectLst/>
                              <a:latin typeface="Cordia New" panose="020B0304020202020204" pitchFamily="34" charset="-34"/>
                            </a:rPr>
                            <a:t>รายได้อื่น ๆ </a:t>
                          </a:r>
                          <a:endParaRPr lang="th-TH" sz="1400" b="1" dirty="0">
                            <a:effectLst/>
                            <a:latin typeface="Cordia New" panose="020B0304020202020204" pitchFamily="34" charset="-34"/>
                          </a:endParaRPr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79514" y="263977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prstClr val="black"/>
                </a:solidFill>
              </a:rPr>
              <a:t>Business Model Canvas # CDD Coop  </a:t>
            </a:r>
            <a:endParaRPr lang="th-TH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8575"/>
            <a:ext cx="88074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1359" r="8506" b="4841"/>
          <a:stretch>
            <a:fillRect/>
          </a:stretch>
        </p:blipFill>
        <p:spPr bwMode="auto">
          <a:xfrm>
            <a:off x="827584" y="1"/>
            <a:ext cx="7441772" cy="5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932040" y="2859782"/>
            <a:ext cx="1152128" cy="2283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" y="4457568"/>
            <a:ext cx="2280726" cy="63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2"/>
          <a:stretch>
            <a:fillRect/>
          </a:stretch>
        </p:blipFill>
        <p:spPr bwMode="auto">
          <a:xfrm>
            <a:off x="-13306" y="771550"/>
            <a:ext cx="9144000" cy="196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>
            <a:off x="2195736" y="1275606"/>
            <a:ext cx="4824536" cy="100811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เป้าหมายที่ ธปท.อยากเห็น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2051720" y="3003798"/>
            <a:ext cx="4824536" cy="108012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สิ่งที่ต้องทำ</a:t>
            </a:r>
            <a:endParaRPr lang="th-TH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v2/resize:fit:2400/1*k2-o349KjMPJNQvbZ_-a1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075"/>
            <a:ext cx="6984776" cy="50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ศรขวา 3"/>
          <p:cNvSpPr/>
          <p:nvPr/>
        </p:nvSpPr>
        <p:spPr>
          <a:xfrm>
            <a:off x="827584" y="3723878"/>
            <a:ext cx="72008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56984" cy="85725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หน่วยงานรับผิดชอบการ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พัฒนาทักษะทาง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การเงินใน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ประเทศไทย 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2139702"/>
            <a:ext cx="2736304" cy="812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รวม 23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หน่วยงาน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87974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ตั้งแต่ ปี 2556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98858" y="1207249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หน่วยงานที่ดำเนินการพัฒนาทักษะทางการเงินแก่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เด็กและเยาวชน 7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กลุ่มอุดมศึกษา 10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กลุ่มผู้มีงานทำ 13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กลุ่มภาครัฐ 6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กลุ่มประชาชนฐานราก 9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กลุ่มผู้สูงวัย/ เกษียณอายุ 7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กลุ่มประชาชนทั่วไป 15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FL Trainers 5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และกลุ่มเปราะบางทางการเงิน 5 หน่วยงาน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003798"/>
            <a:ext cx="3720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สก.มีสมาชิก 11 ล้านคน</a:t>
            </a:r>
            <a:endParaRPr lang="th-TH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สอ.มีสมาชิก 3 ล้านคน</a:t>
            </a:r>
            <a:endParaRPr lang="th-TH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แต่ไม่อยู่ในกลุ่มหน่วยงานที่รับผิดชอบ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รัฐบาลไทย-ข่าวทำเนียบรัฐบาล-ครม. เห็นชอบร่างแผนปฏิบัติการด้านการ พัฒนาทักษะทางการเงิน พ.ศ. 2565 - 2570 ให้คนไทยมีทักษะการบริหารจัดการเงิน -  วินัยทางการเงิน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94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/>
          <a:stretch>
            <a:fillRect/>
          </a:stretch>
        </p:blipFill>
        <p:spPr bwMode="auto">
          <a:xfrm>
            <a:off x="1339" y="61499"/>
            <a:ext cx="47146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07504" y="1933707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วิสัยทัศน์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“คนไทยมีความตระหนักรู้ ความรู้ และทักษะในการบริหารจัดการเงินอย่างมีประสิทธิภาพและ มีวินัยทางการเงิน เพื่อสร้างความมั่นคงและความเป็นอยู่ที่ดีให้กับตนเองและครอบครัว”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7150"/>
            <a:ext cx="25527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รัฐบาลไทย-ข่าวทำเนียบรัฐบาล-ครม. เห็นชอบร่างแผนปฏิบัติการด้านการ พัฒนาทักษะทางการเงิน พ.ศ. 2565 - 2570 ให้คนไทยมีทักษะการบริหารจัดการเงิน -  วินัยทางการเงิน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510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รัฐบาลไทย-ข่าวทำเนียบรัฐบาล-ครม. เห็นชอบร่างแผนปฏิบัติการด้านการ พัฒนาทักษะทางการเงิน พ.ศ. 2565 - 2570 ให้คนไทยมีทักษะการบริหารจัดการเงิน -  วินัยทางการเงิ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411510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6" y="19612"/>
            <a:ext cx="35427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พัฒนาโครงสร้าง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พื้นฐานด้านงานเทคโนโลยี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สารสนเทศ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พัฒนาระบบ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สารสนเทศเพื่อการจัดการ (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MIS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)</a:t>
            </a:r>
            <a:endParaRPr 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พัฒนาเทคโนโลยีและนวัตกรรม เพื่อการดำเนินธุรกิจและการบริการ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สมาชิก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763928" y="160054"/>
            <a:ext cx="532859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กิจกรรมการพัฒนาตามแผนพัฒนาการสหกรณ์ ฉบับที่ 5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8" y="1431773"/>
            <a:ext cx="3952308" cy="2308324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lstStyle/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ทำแผนธุรกิจเพื่อสร้าง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มูลค่าและเพิ่มมูลค่าแก่ผลิตภัณฑ์และบริการของสหกรณ์ 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จัดทำแผน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บริหารความต่อเนื่องจากธุรกิจ (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BCM)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ขีดความสามารถในการหารายได้ของสมาชิก และสหกรณ์ 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ฝึกอบรมการวางแผนทางการเงินให้แก่สมาชิก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ต่อยอดองค์ความรู้และทักษะ ความเชี่ยวชาญในการประกอบอาชีพของสมาชิก 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จัดสวัสดิการแก่สมาชิกที่เหมาะสมกับช่วงวัยและอาชีพ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ส่งเสริมให้สมาชิกมีอัตราส่วนเงินออมต่อหนี้สินเพิ่มขึ้น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0802" y="3811319"/>
            <a:ext cx="6717703" cy="1323439"/>
          </a:xfrm>
          <a:prstGeom prst="rect">
            <a:avLst/>
          </a:prstGeom>
          <a:solidFill>
            <a:srgbClr val="BDEEFF"/>
          </a:solidFill>
        </p:spPr>
        <p:txBody>
          <a:bodyPr wrap="square" rtlCol="0">
            <a:spAutoFit/>
          </a:bodyPr>
          <a:lstStyle/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พัฒนาศักยภาพกรรมการสหกรณ์และเจ้าหน้าที่ในด้านการบริหารจัดการ การดำเนินธุรกิจ ด้านเทคโนโลยี  นวัตกรรม 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</a:rPr>
              <a:t> การวิเคราะห์ข้อมูล และการใช้ข้อมูลเพื่อการตัดสินใจ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การวางแผนธุรกิจ การบริหารความ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เสี่ยง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พัฒนาสมรรถนะบุคลากรสู่ความเป็นมืออาชีพ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จรรยาบรรณของบุคลากร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สหกรณ์ใน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ข้อบังคับของสหกรณ์ รวม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ทั้งวางระบบกำกับดูแลติดตามอย่างจริงจัง  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วิธีการสรรหาก่อนการเลือกตั้งคณะกรรมการให้มีความเป็น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ธรรมและสมาชิกมีส่วนร่วมอย่างกว้างขวาง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3968" y="627534"/>
            <a:ext cx="4752528" cy="3046988"/>
          </a:xfrm>
          <a:prstGeom prst="rect">
            <a:avLst/>
          </a:prstGeom>
          <a:solidFill>
            <a:srgbClr val="E4E4F8"/>
          </a:solidFill>
        </p:spPr>
        <p:txBody>
          <a:bodyPr wrap="square">
            <a:spAutoFit/>
          </a:bodyPr>
          <a:lstStyle/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พัฒนาเป็นองค์กรที่มีสมรรถนะสูง 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รูปแบบการบริหารสหกรณ์ให้มีประสิทธิภาพ 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ปรับโครงสร้างให้มีความคล่องตัวและ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ยืดหยุ่น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ปรับปรุง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สำคัญ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สร้างระบบนิเวศทางธุรกิจ โดย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การสร้างเครือข่ายทางธุรกิจ 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บริหารจัดการองค์ความรู้ ในองค์กร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สร้างกระบวนการจัดการเรียนรู้ หรือสร้างแหล่งเรียนรู้ภายใน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องค์กร</a:t>
            </a:r>
            <a:endParaRPr lang="th-TH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สร้างวัฒนธรรมองค์กร ที่เน้นเรื่องการบริหารจัดการที่ดีและธรรมาภิ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กลไกในการเฝ้าระวัง กำกับ ติดตาม การบริหารจัดการของสหกรณ์และระบบ ควบคุมภายใน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สร้างนวัตกรรมการป้องกันและปราบปรามทุจริตในสหกรณ์เชิงรุก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530" indent="-176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ทบทวน ปรับปรุง ข้อกฎหมาย </a:t>
            </a:r>
            <a:r>
              <a:rPr 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มุ่งแก้ปัญหา ข้อบกพร่อง</a:t>
            </a:r>
            <a:r>
              <a:rPr 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หรือทุจริต ให้ทันทีท่วงที </a:t>
            </a:r>
            <a:endParaRPr 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65924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การวิจัยเพื่อพัฒนาบทบาทที่ปรึกษาทางการเงิน ของ สอ.พช.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03598"/>
            <a:ext cx="217591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ด้านที่ให้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คำปรึกษา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การวางแผนการเงิน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การออมเงิน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การบริหารสินเชื่อ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การวางแผนเกษียณอายุ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325016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ควรทำอย่างยิ่ง 78-81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%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จะใช้บริการแน่นอน 76-79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%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3003798"/>
            <a:ext cx="35821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วิธีบริการที่ชอบ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บริการทางไกลผ่านไลน์ส่วนตัว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บริการทางไกลผ่านโทรศัพท์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ติดต่อ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โดยตรงที่สหกรณ์ 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ทางไกล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ผ่านไลน์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17964" y="3029873"/>
            <a:ext cx="28803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ให้บริการ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เจ้าหน้าที่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สหกรณ์ 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ปรึกษาทางการ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เงินขึ้นทะเบียน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กรรมการ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ดำเนินการ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ผู้แทน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สมาชิก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284" y="1851670"/>
            <a:ext cx="22576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ลูกค้าเป้าหมาย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ผู้หญิง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ผู้ชาย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อายุ 51-60 ปี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 15,000 บาทขึ้นไป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สังกัดภูมิภาค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89" y="2067694"/>
            <a:ext cx="4600299" cy="3064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37" y="123478"/>
            <a:ext cx="4320480" cy="2207240"/>
          </a:xfrm>
          <a:prstGeom prst="wedgeEllipseCallout">
            <a:avLst>
              <a:gd name="adj1" fmla="val 65849"/>
              <a:gd name="adj2" fmla="val 81953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ห้ความรู้และส่งเสริมคุณค่าของสหกรณ์เป็นหนทางสู่การแก้ไขปัญหาเศรษฐกิจของสมาชิกและประเทศชาติ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245" y="67449"/>
            <a:ext cx="5791200" cy="10287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การเติบโตของ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สอ.พช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76200" y="895355"/>
            <a:ext cx="2743200" cy="2209800"/>
            <a:chOff x="228600" y="1123950"/>
            <a:chExt cx="2743200" cy="2209800"/>
          </a:xfrm>
        </p:grpSpPr>
        <p:graphicFrame>
          <p:nvGraphicFramePr>
            <p:cNvPr id="6" name="แผนภูมิ 5"/>
            <p:cNvGraphicFramePr/>
            <p:nvPr/>
          </p:nvGraphicFramePr>
          <p:xfrm>
            <a:off x="304800" y="1352550"/>
            <a:ext cx="2667000" cy="198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805090" y="2263973"/>
              <a:ext cx="69923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3130"/>
              <a:r>
                <a:rPr lang="th-TH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กำไรสุทธิ</a:t>
              </a:r>
              <a:endParaRPr lang="th-TH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1123950"/>
              <a:ext cx="59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130"/>
              <a:r>
                <a:rPr lang="th-TH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ล้านบาท</a:t>
              </a:r>
              <a:endParaRPr lang="th-TH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339610" y="67449"/>
            <a:ext cx="2895600" cy="2362200"/>
            <a:chOff x="3581400" y="971550"/>
            <a:chExt cx="2895600" cy="2362200"/>
          </a:xfrm>
        </p:grpSpPr>
        <p:graphicFrame>
          <p:nvGraphicFramePr>
            <p:cNvPr id="10" name="แผนภูมิ 9"/>
            <p:cNvGraphicFramePr/>
            <p:nvPr/>
          </p:nvGraphicFramePr>
          <p:xfrm>
            <a:off x="3581400" y="1200150"/>
            <a:ext cx="2895600" cy="213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334000" y="2191199"/>
              <a:ext cx="90120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3130"/>
              <a:r>
                <a:rPr lang="th-TH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สินทรัพย์รวม</a:t>
              </a:r>
              <a:endParaRPr lang="th-TH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971550"/>
              <a:ext cx="591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130"/>
              <a:r>
                <a:rPr lang="th-TH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ล้านบาท</a:t>
              </a:r>
              <a:endParaRPr lang="th-TH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4" name="แผนภูมิ 13"/>
          <p:cNvGraphicFramePr/>
          <p:nvPr/>
        </p:nvGraphicFramePr>
        <p:xfrm>
          <a:off x="6159014" y="412286"/>
          <a:ext cx="298499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77259" y="1352566"/>
            <a:ext cx="992291" cy="307631"/>
          </a:xfrm>
          <a:prstGeom prst="rect">
            <a:avLst/>
          </a:prstGeom>
          <a:solidFill>
            <a:srgbClr val="FFFF00"/>
          </a:solidFill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เงินให้สมาชิกกู้</a:t>
            </a:r>
            <a:endParaRPr lang="th-TH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53" y="205950"/>
            <a:ext cx="591540" cy="276854"/>
          </a:xfrm>
          <a:prstGeom prst="rect">
            <a:avLst/>
          </a:prstGeom>
          <a:noFill/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ล้านบาท</a:t>
            </a:r>
            <a:endParaRPr lang="th-TH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แผนภูมิ 18"/>
          <p:cNvGraphicFramePr/>
          <p:nvPr/>
        </p:nvGraphicFramePr>
        <p:xfrm>
          <a:off x="3167894" y="2388946"/>
          <a:ext cx="2928108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44639" y="3333784"/>
            <a:ext cx="607570" cy="307631"/>
          </a:xfrm>
          <a:prstGeom prst="rect">
            <a:avLst/>
          </a:prstGeom>
          <a:solidFill>
            <a:srgbClr val="FFFF00"/>
          </a:solidFill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เงินฝาก</a:t>
            </a:r>
            <a:endParaRPr lang="th-TH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แผนภูมิ 20"/>
          <p:cNvGraphicFramePr/>
          <p:nvPr/>
        </p:nvGraphicFramePr>
        <p:xfrm>
          <a:off x="6096002" y="2495550"/>
          <a:ext cx="291846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75" y="3333784"/>
            <a:ext cx="1013130" cy="307631"/>
          </a:xfrm>
          <a:prstGeom prst="rect">
            <a:avLst/>
          </a:prstGeom>
          <a:solidFill>
            <a:srgbClr val="FFFF00"/>
          </a:solidFill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ทุนของสหกรณ์</a:t>
            </a:r>
            <a:endParaRPr lang="th-TH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0239" y="2114554"/>
            <a:ext cx="591540" cy="276854"/>
          </a:xfrm>
          <a:prstGeom prst="rect">
            <a:avLst/>
          </a:prstGeom>
          <a:noFill/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ล้านบาท</a:t>
            </a:r>
            <a:endParaRPr lang="th-TH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50" y="2267406"/>
            <a:ext cx="591540" cy="276854"/>
          </a:xfrm>
          <a:prstGeom prst="rect">
            <a:avLst/>
          </a:prstGeom>
          <a:noFill/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ล้านบาท</a:t>
            </a:r>
            <a:endParaRPr lang="th-TH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" name="แผนภูมิ 30"/>
          <p:cNvGraphicFramePr/>
          <p:nvPr/>
        </p:nvGraphicFramePr>
        <p:xfrm>
          <a:off x="128690" y="3266049"/>
          <a:ext cx="3048000" cy="18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68055" y="4019584"/>
            <a:ext cx="2531173" cy="307631"/>
          </a:xfrm>
          <a:prstGeom prst="rect">
            <a:avLst/>
          </a:prstGeom>
          <a:solidFill>
            <a:srgbClr val="FFFF00"/>
          </a:solidFill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อัตราส่วนผลตอบแทน/ส่วนผู้ถือหุ้นถัวเฉลี่ย</a:t>
            </a:r>
            <a:endParaRPr lang="th-TH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626" y="3028954"/>
            <a:ext cx="501772" cy="276854"/>
          </a:xfrm>
          <a:prstGeom prst="rect">
            <a:avLst/>
          </a:prstGeom>
          <a:noFill/>
        </p:spPr>
        <p:txBody>
          <a:bodyPr wrap="none" lIns="91297" tIns="45648" rIns="91297" bIns="45648" rtlCol="0">
            <a:spAutoFit/>
          </a:bodyPr>
          <a:lstStyle/>
          <a:p>
            <a:pPr defTabSz="913130"/>
            <a:r>
              <a:rPr lang="th-TH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ร้อยละ</a:t>
            </a:r>
            <a:endParaRPr lang="th-TH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19089" r="7836" b="10237"/>
          <a:stretch>
            <a:fillRect/>
          </a:stretch>
        </p:blipFill>
        <p:spPr>
          <a:xfrm>
            <a:off x="42384" y="95769"/>
            <a:ext cx="2929168" cy="225857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6305" r="11387" b="4594"/>
          <a:stretch>
            <a:fillRect/>
          </a:stretch>
        </p:blipFill>
        <p:spPr>
          <a:xfrm>
            <a:off x="5877668" y="198120"/>
            <a:ext cx="3113932" cy="235481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" y="2489185"/>
            <a:ext cx="2585967" cy="256450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22489" r="21115" b="5282"/>
          <a:stretch>
            <a:fillRect/>
          </a:stretch>
        </p:blipFill>
        <p:spPr>
          <a:xfrm>
            <a:off x="2987826" y="195485"/>
            <a:ext cx="2765685" cy="215886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52" y="2608927"/>
            <a:ext cx="3284010" cy="24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98" y="2815128"/>
            <a:ext cx="261320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1"/>
          <p:cNvGrpSpPr/>
          <p:nvPr/>
        </p:nvGrpSpPr>
        <p:grpSpPr bwMode="auto">
          <a:xfrm>
            <a:off x="2051721" y="1017988"/>
            <a:ext cx="6497974" cy="3187394"/>
            <a:chOff x="305468" y="2349500"/>
            <a:chExt cx="6497974" cy="4249857"/>
          </a:xfrm>
        </p:grpSpPr>
        <p:sp>
          <p:nvSpPr>
            <p:cNvPr id="21514" name="Rectangle 3"/>
            <p:cNvSpPr>
              <a:spLocks noChangeArrowheads="1"/>
            </p:cNvSpPr>
            <p:nvPr/>
          </p:nvSpPr>
          <p:spPr bwMode="auto">
            <a:xfrm>
              <a:off x="928688" y="2349500"/>
              <a:ext cx="5688012" cy="42418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410500" name="Text Box 4"/>
            <p:cNvSpPr txBox="1">
              <a:spLocks noChangeArrowheads="1"/>
            </p:cNvSpPr>
            <p:nvPr/>
          </p:nvSpPr>
          <p:spPr bwMode="auto">
            <a:xfrm>
              <a:off x="305468" y="4151313"/>
              <a:ext cx="980386" cy="800218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1</a:t>
              </a:r>
              <a:endPara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การนำ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องค์กร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  <p:sp>
          <p:nvSpPr>
            <p:cNvPr id="2410501" name="Text Box 5"/>
            <p:cNvSpPr txBox="1">
              <a:spLocks noChangeArrowheads="1"/>
            </p:cNvSpPr>
            <p:nvPr/>
          </p:nvSpPr>
          <p:spPr bwMode="auto">
            <a:xfrm>
              <a:off x="2085975" y="3135310"/>
              <a:ext cx="1198563" cy="800218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2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การวางแผน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ยุทธ์ศาสตร์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  <p:sp>
          <p:nvSpPr>
            <p:cNvPr id="2410502" name="Text Box 6"/>
            <p:cNvSpPr txBox="1">
              <a:spLocks noChangeArrowheads="1"/>
            </p:cNvSpPr>
            <p:nvPr/>
          </p:nvSpPr>
          <p:spPr bwMode="auto">
            <a:xfrm>
              <a:off x="2025968" y="4679948"/>
              <a:ext cx="1050288" cy="10259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3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การมุ่งเน้น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ผู้รับบริการ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ผู้มีส่วนได้เสีย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  <p:sp>
          <p:nvSpPr>
            <p:cNvPr id="2410503" name="Text Box 7"/>
            <p:cNvSpPr txBox="1">
              <a:spLocks noChangeArrowheads="1"/>
            </p:cNvSpPr>
            <p:nvPr/>
          </p:nvSpPr>
          <p:spPr bwMode="auto">
            <a:xfrm>
              <a:off x="4305388" y="3143250"/>
              <a:ext cx="1098378" cy="800218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5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การมุ่งเน้น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ทรัพยากรบุคล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  <p:sp>
          <p:nvSpPr>
            <p:cNvPr id="2410504" name="Text Box 8"/>
            <p:cNvSpPr txBox="1">
              <a:spLocks noChangeArrowheads="1"/>
            </p:cNvSpPr>
            <p:nvPr/>
          </p:nvSpPr>
          <p:spPr bwMode="auto">
            <a:xfrm>
              <a:off x="4372058" y="4870451"/>
              <a:ext cx="934871" cy="800218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6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การจัดการ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กระบวนการ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  <p:cxnSp>
          <p:nvCxnSpPr>
            <p:cNvPr id="21520" name="AutoShape 9"/>
            <p:cNvCxnSpPr>
              <a:cxnSpLocks noChangeShapeType="1"/>
              <a:stCxn id="2410501" idx="2"/>
              <a:endCxn id="2410502" idx="0"/>
            </p:cNvCxnSpPr>
            <p:nvPr/>
          </p:nvCxnSpPr>
          <p:spPr bwMode="auto">
            <a:xfrm flipH="1">
              <a:off x="2551112" y="3935529"/>
              <a:ext cx="134145" cy="744420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10"/>
            <p:cNvCxnSpPr>
              <a:cxnSpLocks noChangeShapeType="1"/>
              <a:stCxn id="2410503" idx="2"/>
              <a:endCxn id="2410504" idx="0"/>
            </p:cNvCxnSpPr>
            <p:nvPr/>
          </p:nvCxnSpPr>
          <p:spPr bwMode="auto">
            <a:xfrm flipH="1">
              <a:off x="4839494" y="3943469"/>
              <a:ext cx="15083" cy="926982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11"/>
            <p:cNvCxnSpPr>
              <a:cxnSpLocks noChangeShapeType="1"/>
            </p:cNvCxnSpPr>
            <p:nvPr/>
          </p:nvCxnSpPr>
          <p:spPr bwMode="auto">
            <a:xfrm>
              <a:off x="5399088" y="3422650"/>
              <a:ext cx="1138237" cy="614363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12"/>
            <p:cNvCxnSpPr>
              <a:cxnSpLocks noChangeShapeType="1"/>
            </p:cNvCxnSpPr>
            <p:nvPr/>
          </p:nvCxnSpPr>
          <p:spPr bwMode="auto">
            <a:xfrm flipV="1">
              <a:off x="5470525" y="4935538"/>
              <a:ext cx="1039813" cy="458787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10509" name="Text Box 13"/>
            <p:cNvSpPr txBox="1">
              <a:spLocks noChangeArrowheads="1"/>
            </p:cNvSpPr>
            <p:nvPr/>
          </p:nvSpPr>
          <p:spPr bwMode="auto">
            <a:xfrm>
              <a:off x="2806700" y="5799139"/>
              <a:ext cx="1944688" cy="800218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4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การวัด วิเคราะห์ 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และการจัดการความรู้</a:t>
              </a:r>
              <a:endParaRPr lang="th-TH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  <p:cxnSp>
          <p:nvCxnSpPr>
            <p:cNvPr id="21525" name="AutoShape 14"/>
            <p:cNvCxnSpPr>
              <a:cxnSpLocks noChangeShapeType="1"/>
            </p:cNvCxnSpPr>
            <p:nvPr/>
          </p:nvCxnSpPr>
          <p:spPr bwMode="auto">
            <a:xfrm flipH="1" flipV="1">
              <a:off x="1293813" y="4862513"/>
              <a:ext cx="581025" cy="473075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15"/>
            <p:cNvCxnSpPr>
              <a:cxnSpLocks noChangeShapeType="1"/>
            </p:cNvCxnSpPr>
            <p:nvPr/>
          </p:nvCxnSpPr>
          <p:spPr bwMode="auto">
            <a:xfrm flipV="1">
              <a:off x="1093788" y="3441700"/>
              <a:ext cx="835025" cy="606425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AutoShape 16"/>
            <p:cNvSpPr>
              <a:spLocks noChangeArrowheads="1"/>
            </p:cNvSpPr>
            <p:nvPr/>
          </p:nvSpPr>
          <p:spPr bwMode="auto">
            <a:xfrm>
              <a:off x="3094038" y="4143375"/>
              <a:ext cx="1368425" cy="431800"/>
            </a:xfrm>
            <a:prstGeom prst="leftRightArrow">
              <a:avLst>
                <a:gd name="adj1" fmla="val 50000"/>
                <a:gd name="adj2" fmla="val 63382"/>
              </a:avLst>
            </a:prstGeom>
            <a:solidFill>
              <a:srgbClr val="000099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1528" name="AutoShape 17"/>
            <p:cNvSpPr>
              <a:spLocks noChangeArrowheads="1"/>
            </p:cNvSpPr>
            <p:nvPr/>
          </p:nvSpPr>
          <p:spPr bwMode="auto">
            <a:xfrm>
              <a:off x="3598863" y="4935538"/>
              <a:ext cx="360362" cy="663575"/>
            </a:xfrm>
            <a:prstGeom prst="upDownArrow">
              <a:avLst>
                <a:gd name="adj1" fmla="val 50000"/>
                <a:gd name="adj2" fmla="val 36828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410523" name="Text Box 27"/>
            <p:cNvSpPr txBox="1">
              <a:spLocks noChangeArrowheads="1"/>
            </p:cNvSpPr>
            <p:nvPr/>
          </p:nvSpPr>
          <p:spPr bwMode="auto">
            <a:xfrm>
              <a:off x="6136272" y="4168775"/>
              <a:ext cx="667170" cy="800218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7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ผลลัพธ์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-34"/>
                  <a:cs typeface="Tahoma" panose="020B0604030504040204" pitchFamily="34" charset="-34"/>
                </a:rPr>
                <a:t>องค์กร</a:t>
              </a:r>
              <a:endParaRPr lang="th-TH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-34"/>
                <a:cs typeface="Tahoma" panose="020B0604030504040204" pitchFamily="34" charset="-34"/>
              </a:endParaRPr>
            </a:p>
          </p:txBody>
        </p:sp>
      </p:grpSp>
      <p:sp>
        <p:nvSpPr>
          <p:cNvPr id="21507" name="TextBox 32"/>
          <p:cNvSpPr txBox="1">
            <a:spLocks noChangeArrowheads="1"/>
          </p:cNvSpPr>
          <p:nvPr/>
        </p:nvSpPr>
        <p:spPr bwMode="auto">
          <a:xfrm>
            <a:off x="14391" y="580087"/>
            <a:ext cx="2786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ค่านิยมองค์กรและวิสัยทัศน์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ระบบและแผนบริหารความเสี่ยง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การตรวจสอบภายในและตรวจสอบกิจการ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ช่องทางสื่อสาร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จริยธรรมและจรรยาบรรณ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กิจกรรมเพื่อชุมชนและสังคม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กิจกรรมสาธารณประโยชน์</a:t>
            </a:r>
            <a:endParaRPr lang="th-TH" sz="1600" b="1" dirty="0" smtClean="0">
              <a:solidFill>
                <a:prstClr val="black"/>
              </a:solidFill>
            </a:endParaRPr>
          </a:p>
        </p:txBody>
      </p:sp>
      <p:sp>
        <p:nvSpPr>
          <p:cNvPr id="21508" name="TextBox 33"/>
          <p:cNvSpPr txBox="1">
            <a:spLocks noChangeArrowheads="1"/>
          </p:cNvSpPr>
          <p:nvPr/>
        </p:nvSpPr>
        <p:spPr bwMode="auto">
          <a:xfrm>
            <a:off x="2637508" y="380371"/>
            <a:ext cx="2500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6205" indent="-11620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แผนกลยุทธ์ 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แผนธุรกิจ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แผนปฏิบัติงาน และระบบ </a:t>
            </a:r>
            <a:r>
              <a:rPr lang="en-US" sz="1200" b="1" dirty="0" smtClean="0">
                <a:solidFill>
                  <a:prstClr val="black"/>
                </a:solidFill>
              </a:rPr>
              <a:t>cascading</a:t>
            </a:r>
            <a:endParaRPr lang="th-TH" sz="16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</a:rPr>
              <a:t>กระบวนการบริหารแผนกลยุทธ์</a:t>
            </a:r>
            <a:endParaRPr lang="th-TH" sz="1600" b="1" dirty="0" smtClea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26" y="2908709"/>
            <a:ext cx="25362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Customer profile </a:t>
            </a:r>
            <a:endParaRPr lang="en-US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Business Model Canvas </a:t>
            </a:r>
            <a:endParaRPr lang="en-US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Value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Proposition Canvas</a:t>
            </a:r>
            <a:endParaRPr lang="en-US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แผนการตลาด </a:t>
            </a:r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แผนปฏิบัติ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การลูกค้า</a:t>
            </a: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สัมพันธ์</a:t>
            </a:r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ระบบรับข้อร้องเรียน</a:t>
            </a:r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วัดความพอใจ/ไม่พอใจ</a:t>
            </a:r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คู่มือการให้บริการ</a:t>
            </a:r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3445" y="4155436"/>
            <a:ext cx="3689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ระบบเตือนภัยผลการดำเนินงาน</a:t>
            </a:r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เครื่องมือวัดผลการดำเนินงาน </a:t>
            </a:r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ระบบสารสนเทศเพื่อการบริหาร</a:t>
            </a:r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ระบบปฏิบัติการสหกรณ์ </a:t>
            </a:r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6780" y="43637"/>
            <a:ext cx="28128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ระบบบริหารทรัพยากรบุคคล</a:t>
            </a:r>
            <a:endParaRPr lang="th-TH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ระบบส่งเสริมคุณค่าเจ้าหน้าที่ </a:t>
            </a:r>
            <a:endParaRPr lang="th-TH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แผนพัฒนา</a:t>
            </a:r>
            <a:r>
              <a:rPr lang="th-TH" sz="1600" b="1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บุคลากร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ความก้าวหน้า</a:t>
            </a:r>
            <a:r>
              <a:rPr lang="th-TH" sz="1600" b="1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ในสายงา</a:t>
            </a: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นของบุคลากร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แผนสร้างความผาสุก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  <a:sym typeface="Wingdings" panose="05000000000000000000" pitchFamily="2" charset="2"/>
              </a:rPr>
              <a:t> </a:t>
            </a: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  <a:sym typeface="Wingdings" panose="05000000000000000000" pitchFamily="2" charset="2"/>
              </a:rPr>
              <a:t>ระบบบริหารผลปฏิบัติงาน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20091" y="2369345"/>
            <a:ext cx="1928812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การออกแบบระบบงาน</a:t>
            </a:r>
            <a:endParaRPr lang="th-TH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การจัดการกระบวนการ</a:t>
            </a:r>
            <a:endParaRPr lang="th-TH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กระบวนการทำงานที่สำคัญ </a:t>
            </a:r>
            <a:endParaRPr lang="th-TH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แผนสำรองฉุกเฉิน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มาตรฐานการปฏิบัติ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แนวทางการปรับปรุง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46568" y="4151514"/>
            <a:ext cx="2509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 Contingency plan</a:t>
            </a:r>
            <a:endParaRPr lang="en-US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/>
              </a:rPr>
              <a:t>แผนแม่บท </a:t>
            </a:r>
            <a:r>
              <a:rPr lang="en-US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lang="en-US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/>
              </a:rPr>
              <a:t>ระบบรักษาความมั่นคง</a:t>
            </a: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/>
              </a:rPr>
              <a:t>ปลอดภัย</a:t>
            </a:r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/>
            </a:endParaRPr>
          </a:p>
          <a:p>
            <a:pPr marL="116205" indent="-1162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ngsana New" panose="02020603050405020304" pitchFamily="18" charset="-34"/>
              </a:rPr>
              <a:t>Community of practice</a:t>
            </a:r>
            <a:endParaRPr lang="en-US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5618" y="1031745"/>
            <a:ext cx="2007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ระบบส่งเสริมคุณค่าสมาชิก </a:t>
            </a:r>
            <a:endParaRPr lang="th-TH" sz="1600" b="1" dirty="0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แผนพัฒนาสมาชิก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ประเมินและสร้างความผูกพัน </a:t>
            </a:r>
            <a:endParaRPr lang="th-TH" sz="16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2283718"/>
            <a:ext cx="404309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เครื่องมือการ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บริหารสหกรณ์คุณภาพ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-36513" y="205979"/>
            <a:ext cx="9139238" cy="857250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</a:rPr>
              <a:t>หลักการจัดการให้องค์กรประสบความสำเร็จ</a:t>
            </a:r>
            <a:br>
              <a:rPr lang="th-TH" sz="3600" b="1" dirty="0" smtClean="0">
                <a:latin typeface="Angsana New" panose="02020603050405020304" pitchFamily="18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8 ความถูกต้องของการพัฒนาสหกรณ์</a:t>
            </a:r>
            <a:endParaRPr lang="th-TH" sz="3200" b="1" dirty="0" smtClean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grpSp>
        <p:nvGrpSpPr>
          <p:cNvPr id="54275" name="Group 4"/>
          <p:cNvGrpSpPr/>
          <p:nvPr/>
        </p:nvGrpSpPr>
        <p:grpSpPr bwMode="auto">
          <a:xfrm>
            <a:off x="5213352" y="3165883"/>
            <a:ext cx="3743325" cy="1079897"/>
            <a:chOff x="4132299" y="2425218"/>
            <a:chExt cx="1707453" cy="1106042"/>
          </a:xfrm>
        </p:grpSpPr>
        <p:sp>
          <p:nvSpPr>
            <p:cNvPr id="29" name="Rounded Rectangle 28"/>
            <p:cNvSpPr/>
            <p:nvPr/>
          </p:nvSpPr>
          <p:spPr>
            <a:xfrm>
              <a:off x="4132299" y="2425218"/>
              <a:ext cx="1707453" cy="1106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529836" y="2590164"/>
              <a:ext cx="1274435" cy="781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 การทุ่มเทที่ถูกต้อง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 การกระทำที่ถูกต้อง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276" name="Group 5"/>
          <p:cNvGrpSpPr/>
          <p:nvPr/>
        </p:nvGrpSpPr>
        <p:grpSpPr bwMode="auto">
          <a:xfrm>
            <a:off x="323907" y="3165883"/>
            <a:ext cx="3743325" cy="1079897"/>
            <a:chOff x="1335494" y="2350341"/>
            <a:chExt cx="1707453" cy="1106042"/>
          </a:xfrm>
        </p:grpSpPr>
        <p:sp>
          <p:nvSpPr>
            <p:cNvPr id="27" name="Rounded Rectangle 26"/>
            <p:cNvSpPr/>
            <p:nvPr/>
          </p:nvSpPr>
          <p:spPr>
            <a:xfrm>
              <a:off x="1335494" y="2350341"/>
              <a:ext cx="1707453" cy="1106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1360114" y="2515287"/>
              <a:ext cx="1486599" cy="780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  การควบคุมที่ถูกต้อง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  การประเมินผลที่ถูกต้อง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277" name="Group 6"/>
          <p:cNvGrpSpPr/>
          <p:nvPr/>
        </p:nvGrpSpPr>
        <p:grpSpPr bwMode="auto">
          <a:xfrm>
            <a:off x="5187953" y="1275172"/>
            <a:ext cx="3744913" cy="1079897"/>
            <a:chOff x="4121339" y="0"/>
            <a:chExt cx="1707453" cy="1106042"/>
          </a:xfrm>
        </p:grpSpPr>
        <p:sp>
          <p:nvSpPr>
            <p:cNvPr id="25" name="Rounded Rectangle 24"/>
            <p:cNvSpPr/>
            <p:nvPr/>
          </p:nvSpPr>
          <p:spPr>
            <a:xfrm>
              <a:off x="4121339" y="0"/>
              <a:ext cx="1707453" cy="1106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529564" y="24389"/>
              <a:ext cx="1274618" cy="780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ความเข้าใจที่ถูกต้อง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ความคิดที่ถูกต้อง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278" name="Group 7"/>
          <p:cNvGrpSpPr/>
          <p:nvPr/>
        </p:nvGrpSpPr>
        <p:grpSpPr bwMode="auto">
          <a:xfrm>
            <a:off x="323907" y="1275172"/>
            <a:ext cx="3743325" cy="1079897"/>
            <a:chOff x="1335494" y="0"/>
            <a:chExt cx="1707453" cy="1106042"/>
          </a:xfrm>
        </p:grpSpPr>
        <p:sp>
          <p:nvSpPr>
            <p:cNvPr id="23" name="Rounded Rectangle 22"/>
            <p:cNvSpPr/>
            <p:nvPr/>
          </p:nvSpPr>
          <p:spPr>
            <a:xfrm>
              <a:off x="1335494" y="0"/>
              <a:ext cx="1707453" cy="11060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1360114" y="24389"/>
              <a:ext cx="1339605" cy="807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/>
            <a:lstStyle/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 การปรับปรุงที่ถูกต้อง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h-TH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 การพัฒนาที่ถูกต้อง</a:t>
              </a:r>
              <a:endPara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279" name="Group 1023"/>
          <p:cNvGrpSpPr/>
          <p:nvPr/>
        </p:nvGrpSpPr>
        <p:grpSpPr bwMode="auto">
          <a:xfrm>
            <a:off x="2771832" y="1445434"/>
            <a:ext cx="3579813" cy="2631281"/>
            <a:chOff x="2793147" y="1926527"/>
            <a:chExt cx="3579053" cy="3508561"/>
          </a:xfrm>
        </p:grpSpPr>
        <p:grpSp>
          <p:nvGrpSpPr>
            <p:cNvPr id="54285" name="Group 8"/>
            <p:cNvGrpSpPr/>
            <p:nvPr/>
          </p:nvGrpSpPr>
          <p:grpSpPr bwMode="auto">
            <a:xfrm>
              <a:off x="2793147" y="1926527"/>
              <a:ext cx="1731660" cy="1714680"/>
              <a:chOff x="2050965" y="197013"/>
              <a:chExt cx="1496614" cy="1496614"/>
            </a:xfrm>
          </p:grpSpPr>
          <p:sp>
            <p:nvSpPr>
              <p:cNvPr id="21" name="Pie 20"/>
              <p:cNvSpPr/>
              <p:nvPr/>
            </p:nvSpPr>
            <p:spPr>
              <a:xfrm>
                <a:off x="2050965" y="197013"/>
                <a:ext cx="1496558" cy="1496536"/>
              </a:xfrm>
              <a:prstGeom prst="pieWedg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Pie 12"/>
              <p:cNvSpPr/>
              <p:nvPr/>
            </p:nvSpPr>
            <p:spPr>
              <a:xfrm>
                <a:off x="2489919" y="634888"/>
                <a:ext cx="1057604" cy="10586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69392" tIns="469392" rIns="469392" bIns="469392" spcCol="1270" anchor="ctr"/>
              <a:lstStyle/>
              <a:p>
                <a:pPr algn="ctr" defTabSz="2933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600" dirty="0">
                    <a:solidFill>
                      <a:prstClr val="white"/>
                    </a:solidFill>
                  </a:rPr>
                  <a:t>A</a:t>
                </a:r>
                <a:endParaRPr lang="th-TH" sz="6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286" name="Group 30"/>
            <p:cNvGrpSpPr/>
            <p:nvPr/>
          </p:nvGrpSpPr>
          <p:grpSpPr bwMode="auto">
            <a:xfrm>
              <a:off x="2828896" y="1926527"/>
              <a:ext cx="3543304" cy="3508561"/>
              <a:chOff x="2793147" y="1926527"/>
              <a:chExt cx="3543304" cy="3508561"/>
            </a:xfrm>
          </p:grpSpPr>
          <p:grpSp>
            <p:nvGrpSpPr>
              <p:cNvPr id="54287" name="Group 9"/>
              <p:cNvGrpSpPr/>
              <p:nvPr/>
            </p:nvGrpSpPr>
            <p:grpSpPr bwMode="auto">
              <a:xfrm>
                <a:off x="4604791" y="1926527"/>
                <a:ext cx="1731660" cy="1714680"/>
                <a:chOff x="3616707" y="197013"/>
                <a:chExt cx="1496614" cy="1496614"/>
              </a:xfrm>
            </p:grpSpPr>
            <p:sp>
              <p:nvSpPr>
                <p:cNvPr id="19" name="Pie 18"/>
                <p:cNvSpPr/>
                <p:nvPr/>
              </p:nvSpPr>
              <p:spPr>
                <a:xfrm rot="5400000">
                  <a:off x="3616774" y="197002"/>
                  <a:ext cx="1496536" cy="1496558"/>
                </a:xfrm>
                <a:prstGeom prst="pieWedg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Pie 14"/>
                <p:cNvSpPr/>
                <p:nvPr/>
              </p:nvSpPr>
              <p:spPr>
                <a:xfrm>
                  <a:off x="3616763" y="634888"/>
                  <a:ext cx="1057604" cy="105866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69392" tIns="469392" rIns="469392" bIns="469392" spcCol="1270" anchor="ctr"/>
                <a:lstStyle/>
                <a:p>
                  <a:pPr algn="ctr" defTabSz="29337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6600" dirty="0">
                      <a:solidFill>
                        <a:prstClr val="white"/>
                      </a:solidFill>
                    </a:rPr>
                    <a:t>P</a:t>
                  </a:r>
                  <a:endParaRPr lang="th-TH" sz="6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4288" name="Group 10"/>
              <p:cNvGrpSpPr/>
              <p:nvPr/>
            </p:nvGrpSpPr>
            <p:grpSpPr bwMode="auto">
              <a:xfrm>
                <a:off x="4604791" y="3720408"/>
                <a:ext cx="1731660" cy="1714680"/>
                <a:chOff x="3616707" y="1762755"/>
                <a:chExt cx="1496614" cy="1496614"/>
              </a:xfrm>
            </p:grpSpPr>
            <p:sp>
              <p:nvSpPr>
                <p:cNvPr id="17" name="Pie 16"/>
                <p:cNvSpPr/>
                <p:nvPr/>
              </p:nvSpPr>
              <p:spPr>
                <a:xfrm rot="10800000">
                  <a:off x="3616763" y="1762833"/>
                  <a:ext cx="1496558" cy="1496536"/>
                </a:xfrm>
                <a:prstGeom prst="pieWedg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Pie 16"/>
                <p:cNvSpPr/>
                <p:nvPr/>
              </p:nvSpPr>
              <p:spPr>
                <a:xfrm rot="21600000">
                  <a:off x="3616763" y="1762833"/>
                  <a:ext cx="1057604" cy="105866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69392" tIns="469392" rIns="469392" bIns="469392" spcCol="1270" anchor="ctr"/>
                <a:lstStyle/>
                <a:p>
                  <a:pPr algn="ctr" defTabSz="29337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6600" dirty="0">
                      <a:solidFill>
                        <a:prstClr val="white"/>
                      </a:solidFill>
                    </a:rPr>
                    <a:t>D</a:t>
                  </a:r>
                  <a:endParaRPr lang="th-TH" sz="6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4289" name="Group 11"/>
              <p:cNvGrpSpPr/>
              <p:nvPr/>
            </p:nvGrpSpPr>
            <p:grpSpPr bwMode="auto">
              <a:xfrm>
                <a:off x="2793147" y="3720408"/>
                <a:ext cx="1731660" cy="1714680"/>
                <a:chOff x="2050965" y="1762755"/>
                <a:chExt cx="1496614" cy="1496614"/>
              </a:xfrm>
            </p:grpSpPr>
            <p:sp>
              <p:nvSpPr>
                <p:cNvPr id="15" name="Pie 14"/>
                <p:cNvSpPr/>
                <p:nvPr/>
              </p:nvSpPr>
              <p:spPr>
                <a:xfrm rot="16200000">
                  <a:off x="2051629" y="1762822"/>
                  <a:ext cx="1496536" cy="1496557"/>
                </a:xfrm>
                <a:prstGeom prst="pieWedg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Pie 18"/>
                <p:cNvSpPr/>
                <p:nvPr/>
              </p:nvSpPr>
              <p:spPr>
                <a:xfrm rot="21600000">
                  <a:off x="2490572" y="1762833"/>
                  <a:ext cx="1057603" cy="105866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69392" tIns="469392" rIns="469392" bIns="469392" spcCol="1270" anchor="ctr"/>
                <a:lstStyle/>
                <a:p>
                  <a:pPr algn="ctr" defTabSz="29337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6600" dirty="0">
                      <a:solidFill>
                        <a:prstClr val="white"/>
                      </a:solidFill>
                    </a:rPr>
                    <a:t>C</a:t>
                  </a:r>
                  <a:endParaRPr lang="th-TH" sz="66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Circular Arrow 12"/>
              <p:cNvSpPr/>
              <p:nvPr/>
            </p:nvSpPr>
            <p:spPr>
              <a:xfrm>
                <a:off x="4266790" y="3325189"/>
                <a:ext cx="596773" cy="514377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Circular Arrow 13"/>
              <p:cNvSpPr/>
              <p:nvPr/>
            </p:nvSpPr>
            <p:spPr>
              <a:xfrm rot="10800000">
                <a:off x="4266790" y="3522050"/>
                <a:ext cx="596773" cy="514377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ปัจจัยในการขับเคลื่อนสหกรณ์ให้เป็นองค์กรสมรรถนะสูง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467544" y="1059582"/>
          <a:ext cx="8291195" cy="391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มียุทธศาสตร์ดี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C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มีผลิตภัณฑ์ดี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มีบุคลากรดี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มีองค์กรดี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ตอบโจทย์</a:t>
                      </a:r>
                      <a:b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อนาคต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ตอบโจทย์</a:t>
                      </a:r>
                      <a:b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ลูกค้า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ตอบโจทย์คนทำงาน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ตอบโจทย์</a:t>
                      </a:r>
                      <a:b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ทุกระบบ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696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จัดทัพเชื่อมโยง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มีกำไร</a:t>
                      </a:r>
                      <a: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b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จัดสรรเป็นธรรม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ร่วมมือร่วมใจ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พัฒนา</a:t>
                      </a:r>
                      <a:b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ทั่วทั้งองค์กร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ติดตามวัดผล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พัฒนาต่อเนื่อง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มืออาชีพทุกระดับ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คล่องแคล่ว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4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แนวทางพัฒนาสหกรณ์ให้เป็นองค์กรสมรรถนะสูง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539115" y="915672"/>
          <a:ext cx="8363272" cy="3924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816"/>
                <a:gridCol w="2072816"/>
                <a:gridCol w="2072816"/>
                <a:gridCol w="2144824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ยุทธศาสตร์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ผลิตภัณฑ์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บุคลากร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การบริหารองค์กร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0243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ทำให้ถูก 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ทำให้ดี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วิเคราะห์ตลาด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มีแผนการตลาด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ระบบบริหาร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ชัดเจนเป็นธรรม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โครงสร้างระบบงานชัดเจน/ครบ/เพียงพอ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210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ถ่ายทอด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สู่การปฏิบัติ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ส่งเสริมนวัตกรรม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พัฒนาศักยภาพ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9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อิงเกณฑ์ทุกสถาบัน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ประเมินผล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ตอบแทนจูงใจ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มีสารสนเทศ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ระบบบริหารผลการปฏิบัติงาน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แผนพัฒนา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ทั่วทั้งองค์กร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304800" y="350435"/>
            <a:ext cx="8534400" cy="4800760"/>
            <a:chOff x="304800" y="260648"/>
            <a:chExt cx="8534400" cy="6401009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3030385"/>
              <a:ext cx="8458200" cy="2804444"/>
              <a:chOff x="304800" y="2998337"/>
              <a:chExt cx="8458200" cy="28044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800" y="2998337"/>
                <a:ext cx="8458200" cy="280444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14400" y="3094348"/>
                <a:ext cx="3352800" cy="270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โครงการและแผนงาน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โครงสร้างและกระบวนการทำงาน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</a:t>
                </a:r>
                <a:r>
                  <a:rPr lang="th-TH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สมรรถนะและความสามารถบุคลากร</a:t>
                </a:r>
                <a:endParaRPr lang="th-TH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วัฒนธรรมและค่านิยม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ความรู้และข้อมูล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</a:t>
                </a:r>
                <a:r>
                  <a:rPr lang="th-TH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ประเมินผล</a:t>
                </a:r>
                <a:endParaRPr lang="th-TH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การจูงใจและผลตอบแทน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495799" y="3094348"/>
                <a:ext cx="4121331" cy="270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</a:t>
                </a:r>
                <a:r>
                  <a:rPr lang="th-TH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ทักษะ ความสามารถผู้บริหาร และ ความมุ่งมั่น</a:t>
                </a:r>
                <a:endParaRPr lang="th-TH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หน่วยงานที่รับผิดชอบ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การบริหารการเปลี่ยนแปลง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ความสอดคล้องของหน่วยงานต่างๆ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ความคิดสร้างสรรค์และความยืดหยุ่น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การทำงานร่วมกับหน่วยงานอื่น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• การแบ่งปันความรู้ที่สำคัญ</a:t>
                </a:r>
                <a:endPara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524000" y="2550332"/>
              <a:ext cx="6096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rPr>
                <a:t>การแปลงยุทธศาสตร์สู่การปฏิบัติและการดำเนินงานที่เป็นเลิศ</a:t>
              </a:r>
              <a:endPara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30240" y="260648"/>
              <a:ext cx="3108960" cy="2286000"/>
              <a:chOff x="4343400" y="762000"/>
              <a:chExt cx="3200400" cy="21336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343400" y="762000"/>
                <a:ext cx="3200400" cy="21336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43400" y="774895"/>
                <a:ext cx="3200400" cy="1034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การประเมินผลและติดตาม</a:t>
                </a:r>
                <a:br>
                  <a:rPr lang="th-TH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</a:br>
                <a:r>
                  <a:rPr lang="th-TH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การดำเนินงานตามยุทธศาสตร์</a:t>
                </a:r>
                <a:endParaRPr lang="th-TH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63440" y="1828800"/>
                <a:ext cx="2651760" cy="3657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ระบบในการติดตามและทบทวน</a:t>
                </a:r>
                <a:endPara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63440" y="2286000"/>
                <a:ext cx="2651760" cy="3657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การปรับเปลี่ยนยุทธศาสตร์</a:t>
                </a:r>
                <a:endPara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04800" y="260648"/>
              <a:ext cx="3108960" cy="2301320"/>
              <a:chOff x="304800" y="762000"/>
              <a:chExt cx="3108960" cy="230132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04800" y="762000"/>
                <a:ext cx="3108960" cy="22860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การกำหนดยุทธศาสตร์</a:t>
                </a:r>
                <a:endParaRPr lang="th-TH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3400" y="1329814"/>
                <a:ext cx="2578608" cy="533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การวิเคราะห์</a:t>
                </a:r>
                <a:endPara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8484" y="1740309"/>
                <a:ext cx="2578608" cy="533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การกำหนดทิศทาง</a:t>
                </a:r>
                <a:endPara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8484" y="2133601"/>
                <a:ext cx="2578608" cy="533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การวางยุทธศาสตร์</a:t>
                </a:r>
                <a:endPara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28484" y="2529840"/>
                <a:ext cx="2578608" cy="533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</a:rPr>
                  <a:t>การสื่อสารและถ่ายทอด</a:t>
                </a:r>
                <a:endPara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endParaRPr>
              </a:p>
            </p:txBody>
          </p:sp>
        </p:grpSp>
        <p:sp>
          <p:nvSpPr>
            <p:cNvPr id="22" name="Left Arrow 21"/>
            <p:cNvSpPr/>
            <p:nvPr/>
          </p:nvSpPr>
          <p:spPr>
            <a:xfrm>
              <a:off x="3505200" y="641648"/>
              <a:ext cx="20574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893412">
              <a:off x="3434159" y="1646029"/>
              <a:ext cx="990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9293229" flipH="1" flipV="1">
              <a:off x="4682954" y="1687567"/>
              <a:ext cx="990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5718683"/>
              <a:ext cx="2770310" cy="942974"/>
            </a:xfrm>
            <a:prstGeom prst="upArrowCallou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rPr>
                <a:t>ความเชื่อมโยงภายในองค์กร</a:t>
              </a:r>
              <a:endPara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9136" y="5718683"/>
              <a:ext cx="2441694" cy="942974"/>
            </a:xfrm>
            <a:prstGeom prst="upArrowCallou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</a:rPr>
                <a:t>ความสามารถขององค์กร</a:t>
              </a:r>
              <a:endPara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98178" y="-92544"/>
            <a:ext cx="3231838" cy="646264"/>
          </a:xfrm>
          <a:prstGeom prst="rect">
            <a:avLst/>
          </a:prstGeom>
          <a:noFill/>
        </p:spPr>
        <p:txBody>
          <a:bodyPr wrap="none" lIns="91372" tIns="45687" rIns="91372" bIns="45687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การบริหารยุทธศาสตร์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958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สร้าง</a:t>
            </a:r>
            <a:r>
              <a:rPr lang="th-TH" b="1" dirty="0" smtClean="0"/>
              <a:t>ฝ่ายจัดการ </a:t>
            </a:r>
            <a:r>
              <a:rPr lang="th-TH" b="1" dirty="0" smtClean="0"/>
              <a:t>‘</a:t>
            </a:r>
            <a:r>
              <a:rPr lang="th-TH" b="1" dirty="0" smtClean="0"/>
              <a:t>มืออาชีพ’ </a:t>
            </a:r>
            <a:br>
              <a:rPr lang="th-TH" b="1" dirty="0" smtClean="0"/>
            </a:br>
            <a:r>
              <a:rPr lang="th-TH" b="1" dirty="0" smtClean="0"/>
              <a:t>ไม่ใช่เป็น</a:t>
            </a:r>
            <a:r>
              <a:rPr lang="th-TH" b="1" dirty="0" smtClean="0"/>
              <a:t>เพียง ‘</a:t>
            </a:r>
            <a:r>
              <a:rPr lang="th-TH" b="1" dirty="0" smtClean="0"/>
              <a:t>อาชีพ’ฝ่ายจัดการ</a:t>
            </a:r>
            <a:endParaRPr lang="th-TH" dirty="0"/>
          </a:p>
        </p:txBody>
      </p:sp>
      <p:sp>
        <p:nvSpPr>
          <p:cNvPr id="3" name="Title 1"/>
          <p:cNvSpPr txBox="1"/>
          <p:nvPr/>
        </p:nvSpPr>
        <p:spPr bwMode="auto">
          <a:xfrm>
            <a:off x="611560" y="2859783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 fontScale="8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b="1" dirty="0" smtClean="0"/>
              <a:t>สร้างกรรมการ ‘มืออาชีพ’ </a:t>
            </a:r>
            <a:br>
              <a:rPr lang="th-TH" b="1" dirty="0" smtClean="0"/>
            </a:br>
            <a:r>
              <a:rPr lang="th-TH" b="1" dirty="0" smtClean="0"/>
              <a:t>ไม่ใช่เป็นเพียง ‘อาชีพ’กรรมการ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การออกแบบเริ่มต้น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5400" b="0" cap="none" spc="0" dirty="0" smtClean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สาระสำคัญ">
  <a:themeElements>
    <a:clrScheme name="สาระสำคัญ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สาระสำคัญ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anose="02020603050405020304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anose="02020603050405020304" pitchFamily="18" charset="-34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anose="02020603050405020304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anose="02020603050405020304" pitchFamily="18" charset="-34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13298</Words>
  <Application>WPS Presentation</Application>
  <PresentationFormat>นำเสนอทางหน้าจอ (16:9)</PresentationFormat>
  <Paragraphs>717</Paragraphs>
  <Slides>33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33</vt:i4>
      </vt:variant>
    </vt:vector>
  </HeadingPairs>
  <TitlesOfParts>
    <vt:vector size="79" baseType="lpstr">
      <vt:lpstr>Arial</vt:lpstr>
      <vt:lpstr>SimSun</vt:lpstr>
      <vt:lpstr>Wingdings</vt:lpstr>
      <vt:lpstr>Calibri</vt:lpstr>
      <vt:lpstr>Angsana New</vt:lpstr>
      <vt:lpstr>Times New Roman</vt:lpstr>
      <vt:lpstr>Calibri</vt:lpstr>
      <vt:lpstr>Gill Sans MT</vt:lpstr>
      <vt:lpstr>Browallia New</vt:lpstr>
      <vt:lpstr>Tahoma</vt:lpstr>
      <vt:lpstr>Cordia New</vt:lpstr>
      <vt:lpstr>Tahoma</vt:lpstr>
      <vt:lpstr>Comic Sans MS</vt:lpstr>
      <vt:lpstr>Angsana New</vt:lpstr>
      <vt:lpstr>Verdana</vt:lpstr>
      <vt:lpstr>Times New Roman</vt:lpstr>
      <vt:lpstr>AngsanaUPC</vt:lpstr>
      <vt:lpstr>Microsoft YaHei</vt:lpstr>
      <vt:lpstr>Angsana New</vt:lpstr>
      <vt:lpstr>TH Sarabun PSK</vt:lpstr>
      <vt:lpstr>Arial Unicode MS</vt:lpstr>
      <vt:lpstr>Gungsuh</vt:lpstr>
      <vt:lpstr>Malgun Gothic</vt:lpstr>
      <vt:lpstr>FreesiaUPC</vt:lpstr>
      <vt:lpstr>Book Antiqua</vt:lpstr>
      <vt:lpstr>TH SarabunPSK</vt:lpstr>
      <vt:lpstr>TH SarabunPSK</vt:lpstr>
      <vt:lpstr>Circular</vt:lpstr>
      <vt:lpstr>Wide Latin</vt:lpstr>
      <vt:lpstr>Aqua Grotesque</vt:lpstr>
      <vt:lpstr>Cambria Math</vt:lpstr>
      <vt:lpstr>Symbol</vt:lpstr>
      <vt:lpstr>Calibri Light</vt:lpstr>
      <vt:lpstr>Segoe Print</vt:lpstr>
      <vt:lpstr>Cordia New</vt:lpstr>
      <vt:lpstr>Constantia</vt:lpstr>
      <vt:lpstr>การออกแบบเริ่มต้น</vt:lpstr>
      <vt:lpstr>2_Office Theme</vt:lpstr>
      <vt:lpstr>1_ชุดรูปแบบของ Office</vt:lpstr>
      <vt:lpstr>1_การออกแบบเริ่มต้น</vt:lpstr>
      <vt:lpstr>2_ชุดรูปแบบของ Office</vt:lpstr>
      <vt:lpstr>Badge</vt:lpstr>
      <vt:lpstr>2_สาระสำคัญ</vt:lpstr>
      <vt:lpstr>3_Office Theme</vt:lpstr>
      <vt:lpstr>4_Office Theme</vt:lpstr>
      <vt:lpstr>5_ชุดรูปแบบของ Office</vt:lpstr>
      <vt:lpstr>PowerPoint 演示文稿</vt:lpstr>
      <vt:lpstr>PowerPoint 演示文稿</vt:lpstr>
      <vt:lpstr>PowerPoint 演示文稿</vt:lpstr>
      <vt:lpstr>PowerPoint 演示文稿</vt:lpstr>
      <vt:lpstr>หลักการจัดการให้องค์กรประสบความสำเร็จ 8 ความถูกต้องของการพัฒนาสหกรณ์</vt:lpstr>
      <vt:lpstr>ปัจจัยในการขับเคลื่อนสหกรณ์ให้เป็นองค์กรสมรรถนะสูง</vt:lpstr>
      <vt:lpstr>แนวทางพัฒนาสหกรณ์ให้เป็นองค์กรสมรรถนะสูง</vt:lpstr>
      <vt:lpstr>PowerPoint 演示文稿</vt:lpstr>
      <vt:lpstr>สร้างฝ่ายจัดการ ‘มืออาชีพ’  ไม่ใช่เป็นเพียง ‘อาชีพ’ฝ่ายจัดการ</vt:lpstr>
      <vt:lpstr>PowerPoint 演示文稿</vt:lpstr>
      <vt:lpstr>PowerPoint 演示文稿</vt:lpstr>
      <vt:lpstr>PowerPoint 演示文稿</vt:lpstr>
      <vt:lpstr>ตัวชี้วัดสมรรถนะกรรมการ</vt:lpstr>
      <vt:lpstr>พัฒนาระบบบริหารกรรมการ</vt:lpstr>
      <vt:lpstr>PowerPoint 演示文稿</vt:lpstr>
      <vt:lpstr>PowerPoint 演示文稿</vt:lpstr>
      <vt:lpstr>กรอบวัฒนธรรมทางธุรกิจของ สอ.พช. สหกรณ์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หน่วยงานรับผิดชอบการพัฒนาทักษะทางการเงินในประเทศไทย </vt:lpstr>
      <vt:lpstr>PowerPoint 演示文稿</vt:lpstr>
      <vt:lpstr>PowerPoint 演示文稿</vt:lpstr>
      <vt:lpstr>PowerPoint 演示文稿</vt:lpstr>
      <vt:lpstr>PowerPoint 演示文稿</vt:lpstr>
      <vt:lpstr>การเติบโตของ สอ.พช.</vt:lpstr>
      <vt:lpstr>PowerPoint 演示文稿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sKzXP</dc:creator>
  <cp:lastModifiedBy>Notebook coop3</cp:lastModifiedBy>
  <cp:revision>32</cp:revision>
  <cp:lastPrinted>2023-05-30T09:46:00Z</cp:lastPrinted>
  <dcterms:created xsi:type="dcterms:W3CDTF">2017-05-10T12:57:00Z</dcterms:created>
  <dcterms:modified xsi:type="dcterms:W3CDTF">2023-07-02T03:56:50Z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1054-11.2.0.10014</vt:lpwstr>
  </property>
</Properties>
</file>